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02" r:id="rId2"/>
    <p:sldId id="305" r:id="rId3"/>
    <p:sldId id="350" r:id="rId4"/>
    <p:sldId id="344" r:id="rId5"/>
    <p:sldId id="351" r:id="rId6"/>
    <p:sldId id="327" r:id="rId7"/>
    <p:sldId id="312" r:id="rId8"/>
    <p:sldId id="372" r:id="rId9"/>
    <p:sldId id="314" r:id="rId10"/>
    <p:sldId id="326" r:id="rId11"/>
    <p:sldId id="306" r:id="rId12"/>
    <p:sldId id="307" r:id="rId13"/>
    <p:sldId id="308" r:id="rId14"/>
    <p:sldId id="309" r:id="rId15"/>
    <p:sldId id="353" r:id="rId16"/>
    <p:sldId id="310" r:id="rId17"/>
    <p:sldId id="311" r:id="rId18"/>
    <p:sldId id="352" r:id="rId19"/>
    <p:sldId id="354" r:id="rId20"/>
    <p:sldId id="357" r:id="rId21"/>
    <p:sldId id="358" r:id="rId22"/>
    <p:sldId id="349" r:id="rId23"/>
    <p:sldId id="365" r:id="rId24"/>
    <p:sldId id="369" r:id="rId25"/>
    <p:sldId id="375" r:id="rId26"/>
    <p:sldId id="323" r:id="rId27"/>
    <p:sldId id="355" r:id="rId28"/>
    <p:sldId id="322" r:id="rId29"/>
    <p:sldId id="370" r:id="rId30"/>
    <p:sldId id="337" r:id="rId31"/>
    <p:sldId id="374" r:id="rId32"/>
    <p:sldId id="366" r:id="rId33"/>
    <p:sldId id="368" r:id="rId34"/>
    <p:sldId id="356" r:id="rId35"/>
    <p:sldId id="373" r:id="rId36"/>
    <p:sldId id="320" r:id="rId37"/>
    <p:sldId id="343" r:id="rId38"/>
    <p:sldId id="328" r:id="rId39"/>
    <p:sldId id="360" r:id="rId40"/>
    <p:sldId id="361" r:id="rId41"/>
    <p:sldId id="362" r:id="rId42"/>
    <p:sldId id="364" r:id="rId43"/>
    <p:sldId id="359" r:id="rId44"/>
    <p:sldId id="363" r:id="rId45"/>
    <p:sldId id="376" r:id="rId46"/>
    <p:sldId id="377" r:id="rId47"/>
    <p:sldId id="378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1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6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5DBD6-1F3E-4539-827D-F72E87E3FBE3}" type="datetimeFigureOut">
              <a:rPr lang="ru-RU" smtClean="0"/>
              <a:pPr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AFEB8-7FE8-4271-A809-CAB37E05E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AFEB8-7FE8-4271-A809-CAB37E05E7B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7D34C-C28C-41ED-93AB-5885BD5EFF3F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4E09F-2E10-4E57-9150-84A918A00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1F8C7-BEE5-4514-81BE-2EB0218DBA21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1FD9B-8F10-440F-9F92-601592E9F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83B60-7EE9-4138-8794-947053C0A534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A7CF2-26C8-44A0-8DF8-1703556974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57D5F-FF46-4804-AECC-18B17695786A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E2C47-5367-479E-BFD4-0DF75A2BB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B717F-1861-4826-A4A7-D58C89CD0974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0BCEC-5F93-4965-8C72-D5C70199D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F445D-B4F8-4E59-944A-26E05B8009AA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B5A7-A402-4178-BF71-E8513DD12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861C6-8921-48AA-9274-0D2683C7E51A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7E183-B140-4857-91D8-835ED527A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302C7-C58F-4801-90CB-82029C88FD56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1B84F-4A50-4299-A719-8C04A5423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B2D91-9DB7-423F-9909-F175F59AA881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C8F92-E5BD-46B8-BFA2-90FA70AF4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1CC7A-31C4-4F8C-A559-002FB5EF27B9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AF981-9740-4418-AED1-65966B734E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6C983-32A3-4C9C-9165-9D52F15BD622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FD3B2-7EE7-447B-85DE-AF56839F6A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913CF98-3445-446A-A112-59042180D2E1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4F5F67-8EB5-4521-A4EF-8669DE3DBD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85750"/>
            <a:ext cx="7543800" cy="1431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2400" b="1" dirty="0">
                <a:latin typeface="Arial" charset="0"/>
              </a:rPr>
              <a:t>Аспекты </a:t>
            </a:r>
            <a:r>
              <a:rPr lang="ru-RU" sz="2400" b="1" dirty="0" err="1">
                <a:latin typeface="Arial" charset="0"/>
              </a:rPr>
              <a:t>минимально-инвазивной</a:t>
            </a:r>
            <a:r>
              <a:rPr lang="ru-RU" sz="2400" b="1" dirty="0">
                <a:latin typeface="Arial" charset="0"/>
              </a:rPr>
              <a:t> катетеризации центральных вен</a:t>
            </a:r>
            <a:br>
              <a:rPr lang="ru-RU" sz="2400" b="1" dirty="0">
                <a:latin typeface="Arial" charset="0"/>
              </a:rPr>
            </a:br>
            <a:r>
              <a:rPr lang="ru-RU" sz="2700" dirty="0"/>
              <a:t>Коваль С.Н. </a:t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13314" name="Прямоугольник 4"/>
          <p:cNvSpPr>
            <a:spLocks noChangeArrowheads="1"/>
          </p:cNvSpPr>
          <p:nvPr/>
        </p:nvSpPr>
        <p:spPr bwMode="auto">
          <a:xfrm>
            <a:off x="357188" y="6024563"/>
            <a:ext cx="4419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i="1">
                <a:solidFill>
                  <a:schemeClr val="tx2"/>
                </a:solidFill>
                <a:latin typeface="Calibri" pitchFamily="34" charset="0"/>
              </a:rPr>
              <a:t> Минск </a:t>
            </a:r>
            <a:r>
              <a:rPr lang="ru-RU" i="1">
                <a:solidFill>
                  <a:schemeClr val="tx2"/>
                </a:solidFill>
              </a:rPr>
              <a:t>2022</a:t>
            </a:r>
          </a:p>
        </p:txBody>
      </p:sp>
      <p:pic>
        <p:nvPicPr>
          <p:cNvPr id="13315" name="Picture 8" descr="Фото067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8071" t="18446" r="11166" b="27704"/>
          <a:stretch>
            <a:fillRect/>
          </a:stretch>
        </p:blipFill>
        <p:spPr>
          <a:xfrm>
            <a:off x="2266950" y="1628775"/>
            <a:ext cx="5387975" cy="4284663"/>
          </a:xfr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иагональная полоса 3"/>
          <p:cNvSpPr/>
          <p:nvPr/>
        </p:nvSpPr>
        <p:spPr>
          <a:xfrm rot="-4260000">
            <a:off x="4985544" y="3196432"/>
            <a:ext cx="1462087" cy="14605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29699" name="Picture 2" descr="C:\Users\User\Desktop\IMG_20201024_132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052513"/>
            <a:ext cx="6191250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96136" y="371703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Рекомендации по установке катетеров через ПВ в центральные в </a:t>
            </a:r>
            <a:r>
              <a:rPr lang="ru-RU" sz="2400" b="1" dirty="0" err="1">
                <a:latin typeface="Arial" charset="0"/>
              </a:rPr>
              <a:t>неонатологии</a:t>
            </a:r>
            <a:r>
              <a:rPr lang="ru-RU" sz="2400" b="1" dirty="0">
                <a:latin typeface="Arial" charset="0"/>
              </a:rPr>
              <a:t> (</a:t>
            </a:r>
            <a:r>
              <a:rPr lang="en-US" sz="2400" b="1" dirty="0">
                <a:latin typeface="Arial" charset="0"/>
              </a:rPr>
              <a:t>PICC) </a:t>
            </a:r>
            <a:endParaRPr lang="ru-RU" sz="2400" b="1" dirty="0">
              <a:latin typeface="Arial" charset="0"/>
            </a:endParaRPr>
          </a:p>
        </p:txBody>
      </p:sp>
      <p:sp>
        <p:nvSpPr>
          <p:cNvPr id="20482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341438"/>
            <a:ext cx="8229600" cy="431006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Показания: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Парентеральное питание (высокая </a:t>
            </a:r>
            <a:r>
              <a:rPr lang="ru-RU" sz="2000" dirty="0" err="1">
                <a:latin typeface="Arial" charset="0"/>
              </a:rPr>
              <a:t>осмолярность</a:t>
            </a:r>
            <a:r>
              <a:rPr lang="ru-RU" sz="2000" dirty="0">
                <a:latin typeface="Arial" charset="0"/>
              </a:rPr>
              <a:t>, продолжительное время).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Введение катехоламинов, простагландина.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Надежный венозный доступ в течение длительного времени.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Тяжелобольные дети  с «плохими» венами. </a:t>
            </a:r>
          </a:p>
          <a:p>
            <a:pPr algn="just"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  <a:p>
            <a:pPr algn="just"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Подготовка</a:t>
            </a:r>
          </a:p>
        </p:txBody>
      </p:sp>
      <p:sp>
        <p:nvSpPr>
          <p:cNvPr id="21506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196975"/>
            <a:ext cx="8218487" cy="4929188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Информирование родителей (устное и письменное; </a:t>
            </a:r>
          </a:p>
          <a:p>
            <a:pPr algn="just" eaLnBrk="1" hangingPunct="1">
              <a:buNone/>
            </a:pPr>
            <a:r>
              <a:rPr lang="ru-RU" sz="2000" dirty="0">
                <a:latin typeface="Arial" charset="0"/>
                <a:cs typeface="Arial" charset="0"/>
              </a:rPr>
              <a:t>     риски: кровотечение, тромбозы, эмболии, нарушения кровообращения, </a:t>
            </a:r>
            <a:r>
              <a:rPr lang="ru-RU" sz="2000" dirty="0" err="1">
                <a:latin typeface="Arial" charset="0"/>
                <a:cs typeface="Arial" charset="0"/>
              </a:rPr>
              <a:t>инфузоторакс</a:t>
            </a:r>
            <a:r>
              <a:rPr lang="ru-RU" sz="2000" dirty="0">
                <a:latin typeface="Arial" charset="0"/>
                <a:cs typeface="Arial" charset="0"/>
              </a:rPr>
              <a:t>, воздушная эмболия, </a:t>
            </a:r>
            <a:r>
              <a:rPr lang="ru-RU" sz="2000" dirty="0" err="1">
                <a:latin typeface="Arial" charset="0"/>
                <a:cs typeface="Arial" charset="0"/>
              </a:rPr>
              <a:t>катетер-ассоциированный</a:t>
            </a:r>
            <a:r>
              <a:rPr lang="ru-RU" sz="2000" dirty="0">
                <a:latin typeface="Arial" charset="0"/>
                <a:cs typeface="Arial" charset="0"/>
              </a:rPr>
              <a:t> сепсис), за исключением неотложных ситуаций.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Расчет глубины введения катетера).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Наборы: </a:t>
            </a:r>
            <a:r>
              <a:rPr lang="en-US" sz="2000" dirty="0" err="1">
                <a:latin typeface="Arial" charset="0"/>
                <a:cs typeface="Arial" charset="0"/>
              </a:rPr>
              <a:t>Premicath</a:t>
            </a:r>
            <a:r>
              <a:rPr lang="en-US" sz="2000" dirty="0">
                <a:latin typeface="Arial" charset="0"/>
                <a:cs typeface="Arial" charset="0"/>
              </a:rPr>
              <a:t> 28G/1F (15, 20, 30 </a:t>
            </a:r>
            <a:r>
              <a:rPr lang="ru-RU" sz="2000" dirty="0">
                <a:latin typeface="Arial" charset="0"/>
                <a:cs typeface="Arial" charset="0"/>
              </a:rPr>
              <a:t>см) или </a:t>
            </a:r>
            <a:r>
              <a:rPr lang="en-US" sz="2000" dirty="0" err="1">
                <a:latin typeface="Arial" charset="0"/>
                <a:cs typeface="Arial" charset="0"/>
              </a:rPr>
              <a:t>Nutriline</a:t>
            </a:r>
            <a:r>
              <a:rPr lang="en-US" sz="2000" dirty="0">
                <a:latin typeface="Arial" charset="0"/>
                <a:cs typeface="Arial" charset="0"/>
              </a:rPr>
              <a:t> </a:t>
            </a:r>
            <a:r>
              <a:rPr lang="en-US" sz="2000" dirty="0" err="1">
                <a:latin typeface="Arial" charset="0"/>
                <a:cs typeface="Arial" charset="0"/>
              </a:rPr>
              <a:t>Twinflow</a:t>
            </a:r>
            <a:r>
              <a:rPr lang="en-US" sz="2000" dirty="0">
                <a:latin typeface="Arial" charset="0"/>
                <a:cs typeface="Arial" charset="0"/>
              </a:rPr>
              <a:t> 24 G/1F </a:t>
            </a:r>
            <a:r>
              <a:rPr lang="ru-RU" sz="2000" dirty="0">
                <a:latin typeface="Arial" charset="0"/>
                <a:cs typeface="Arial" charset="0"/>
              </a:rPr>
              <a:t>(от 1 кг) </a:t>
            </a:r>
            <a:r>
              <a:rPr lang="ru-RU" sz="2000" dirty="0" err="1">
                <a:latin typeface="Arial" charset="0"/>
                <a:cs typeface="Arial" charset="0"/>
              </a:rPr>
              <a:t>двухпросветный</a:t>
            </a:r>
            <a:r>
              <a:rPr lang="ru-RU" sz="2000" dirty="0">
                <a:latin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cs typeface="Arial" charset="0"/>
              </a:rPr>
              <a:t>etc</a:t>
            </a:r>
            <a:r>
              <a:rPr lang="ru-RU" sz="2000" dirty="0">
                <a:latin typeface="Arial" charset="0"/>
                <a:cs typeface="Arial" charset="0"/>
              </a:rPr>
              <a:t>. </a:t>
            </a:r>
            <a:r>
              <a:rPr lang="en-US" sz="2000" dirty="0" err="1">
                <a:latin typeface="Arial" charset="0"/>
                <a:cs typeface="Arial" charset="0"/>
              </a:rPr>
              <a:t>Premistar</a:t>
            </a:r>
            <a:r>
              <a:rPr lang="en-US" sz="2000" dirty="0">
                <a:latin typeface="Arial" charset="0"/>
                <a:cs typeface="Arial" charset="0"/>
              </a:rPr>
              <a:t> 28G/1F c </a:t>
            </a:r>
            <a:r>
              <a:rPr lang="ru-RU" sz="2000" dirty="0">
                <a:latin typeface="Arial" charset="0"/>
                <a:cs typeface="Arial" charset="0"/>
              </a:rPr>
              <a:t>антибиотиком и </a:t>
            </a:r>
            <a:r>
              <a:rPr lang="ru-RU" sz="2000" dirty="0" err="1">
                <a:latin typeface="Arial" charset="0"/>
                <a:cs typeface="Arial" charset="0"/>
              </a:rPr>
              <a:t>антимикотиком</a:t>
            </a:r>
            <a:r>
              <a:rPr lang="ru-RU" sz="2000" dirty="0">
                <a:latin typeface="Arial" charset="0"/>
                <a:cs typeface="Arial" charset="0"/>
              </a:rPr>
              <a:t>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При плохом заполнении вен – объемная нагрузка.</a:t>
            </a:r>
          </a:p>
          <a:p>
            <a:pPr algn="just" eaLnBrk="1" hangingPunct="1">
              <a:buFontTx/>
              <a:buChar char="-"/>
            </a:pPr>
            <a:r>
              <a:rPr lang="ru-RU" sz="2000" dirty="0" err="1">
                <a:latin typeface="Arial" charset="0"/>
                <a:cs typeface="Arial" charset="0"/>
              </a:rPr>
              <a:t>Аналгоседация</a:t>
            </a:r>
            <a:r>
              <a:rPr lang="ru-RU" sz="2000" dirty="0">
                <a:latin typeface="Arial" charset="0"/>
                <a:cs typeface="Arial" charset="0"/>
              </a:rPr>
              <a:t> (у беспокойных детей: глюкоза под язык, </a:t>
            </a:r>
            <a:r>
              <a:rPr lang="ru-RU" sz="2000" dirty="0" err="1">
                <a:latin typeface="Arial" charset="0"/>
                <a:cs typeface="Arial" charset="0"/>
              </a:rPr>
              <a:t>мидазолам</a:t>
            </a:r>
            <a:r>
              <a:rPr lang="ru-RU" sz="2000" dirty="0">
                <a:latin typeface="Arial" charset="0"/>
                <a:cs typeface="Arial" charset="0"/>
              </a:rPr>
              <a:t>, морфин </a:t>
            </a:r>
            <a:r>
              <a:rPr lang="en-US" sz="2000" dirty="0">
                <a:latin typeface="Arial" charset="0"/>
                <a:cs typeface="Arial" charset="0"/>
              </a:rPr>
              <a:t>etc</a:t>
            </a:r>
            <a:r>
              <a:rPr lang="ru-RU" sz="2000" dirty="0">
                <a:latin typeface="Arial" charset="0"/>
                <a:cs typeface="Arial" charset="0"/>
              </a:rPr>
              <a:t> (у детей на ИВЛ), </a:t>
            </a:r>
            <a:r>
              <a:rPr lang="en-US" sz="2000" dirty="0">
                <a:latin typeface="Arial" charset="0"/>
                <a:cs typeface="Arial" charset="0"/>
              </a:rPr>
              <a:t>EMLA.</a:t>
            </a:r>
            <a:endParaRPr lang="ru-RU" sz="2000" dirty="0">
              <a:latin typeface="Arial" charset="0"/>
              <a:cs typeface="Arial" charset="0"/>
            </a:endParaRPr>
          </a:p>
          <a:p>
            <a:pPr eaLnBrk="1" hangingPunct="1">
              <a:buFontTx/>
              <a:buChar char="-"/>
            </a:pPr>
            <a:endParaRPr lang="en-US" sz="24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476250"/>
            <a:ext cx="8229600" cy="649288"/>
          </a:xfrm>
        </p:spPr>
        <p:txBody>
          <a:bodyPr/>
          <a:lstStyle/>
          <a:p>
            <a:pPr eaLnBrk="1" hangingPunct="1"/>
            <a:r>
              <a:rPr lang="en-US" sz="2400" b="1" dirty="0">
                <a:latin typeface="Arial" charset="0"/>
                <a:cs typeface="Arial" charset="0"/>
              </a:rPr>
              <a:t>C</a:t>
            </a:r>
            <a:r>
              <a:rPr lang="ru-RU" sz="2400" b="1" dirty="0" err="1">
                <a:latin typeface="Arial" charset="0"/>
                <a:cs typeface="Arial" charset="0"/>
              </a:rPr>
              <a:t>трого</a:t>
            </a:r>
            <a:r>
              <a:rPr lang="ru-RU" sz="2400" b="1" dirty="0">
                <a:latin typeface="Arial" charset="0"/>
                <a:cs typeface="Arial" charset="0"/>
              </a:rPr>
              <a:t> асептические условия</a:t>
            </a:r>
            <a:br>
              <a:rPr lang="ru-RU" sz="2800" dirty="0">
                <a:latin typeface="Arial" charset="0"/>
                <a:cs typeface="Arial" charset="0"/>
              </a:rPr>
            </a:br>
            <a:endParaRPr lang="ru-RU" sz="2800" b="1" dirty="0">
              <a:latin typeface="Arial" charset="0"/>
            </a:endParaRPr>
          </a:p>
        </p:txBody>
      </p:sp>
      <p:sp>
        <p:nvSpPr>
          <p:cNvPr id="22530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196975"/>
            <a:ext cx="8291512" cy="4929188"/>
          </a:xfrm>
        </p:spPr>
        <p:txBody>
          <a:bodyPr/>
          <a:lstStyle/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Дезинфекция (спирт, </a:t>
            </a:r>
            <a:r>
              <a:rPr lang="en-US" sz="2000" dirty="0" err="1">
                <a:latin typeface="Arial" charset="0"/>
                <a:cs typeface="Arial" charset="0"/>
              </a:rPr>
              <a:t>Oktenisept</a:t>
            </a:r>
            <a:r>
              <a:rPr lang="en-US" sz="2000" dirty="0">
                <a:latin typeface="Arial" charset="0"/>
                <a:cs typeface="Arial" charset="0"/>
              </a:rPr>
              <a:t> etc). </a:t>
            </a:r>
            <a:r>
              <a:rPr lang="ru-RU" sz="2000" dirty="0">
                <a:latin typeface="Arial" charset="0"/>
                <a:cs typeface="Arial" charset="0"/>
              </a:rPr>
              <a:t>Время экспозиции минимум 2 минуты (дать время высохнуть, не устраивать «ванну»!).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Маска, шапочка, гигиеническая обработка рук, стерильная одежда и перчатки (новые перчатки после дезинфекции).</a:t>
            </a:r>
          </a:p>
          <a:p>
            <a:pPr algn="just" eaLnBrk="1" hangingPunct="1">
              <a:buFontTx/>
              <a:buChar char="-"/>
            </a:pPr>
            <a:r>
              <a:rPr lang="ru-RU" sz="2000" dirty="0">
                <a:latin typeface="Arial" charset="0"/>
                <a:cs typeface="Arial" charset="0"/>
              </a:rPr>
              <a:t>Стерильные материалы для обкладывания поля.</a:t>
            </a: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Arial" charset="0"/>
                <a:cs typeface="Arial" charset="0"/>
              </a:rPr>
              <a:t>     Катетер промыть </a:t>
            </a:r>
            <a:r>
              <a:rPr lang="ru-RU" sz="2000" dirty="0" err="1">
                <a:latin typeface="Arial" charset="0"/>
                <a:cs typeface="Arial" charset="0"/>
              </a:rPr>
              <a:t>физраствором</a:t>
            </a:r>
            <a:r>
              <a:rPr lang="ru-RU" sz="2000" dirty="0">
                <a:latin typeface="Arial" charset="0"/>
                <a:cs typeface="Arial" charset="0"/>
              </a:rPr>
              <a:t>.</a:t>
            </a:r>
          </a:p>
          <a:p>
            <a:pPr algn="just" eaLnBrk="1" hangingPunct="1">
              <a:buFontTx/>
              <a:buNone/>
            </a:pPr>
            <a:r>
              <a:rPr lang="ru-RU" sz="2000" dirty="0">
                <a:latin typeface="Arial" charset="0"/>
                <a:cs typeface="Arial" charset="0"/>
              </a:rPr>
              <a:t>     Устанавливается катетер с </a:t>
            </a:r>
            <a:r>
              <a:rPr lang="ru-RU" sz="2000" dirty="0" err="1">
                <a:latin typeface="Arial" charset="0"/>
                <a:cs typeface="Arial" charset="0"/>
              </a:rPr>
              <a:t>мандреном</a:t>
            </a:r>
            <a:r>
              <a:rPr lang="ru-RU" sz="2000" dirty="0">
                <a:latin typeface="Arial" charset="0"/>
                <a:cs typeface="Arial" charset="0"/>
              </a:rPr>
              <a:t>, перед радиологическим контролем последний удаляют.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Фиксация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2000" dirty="0">
                <a:latin typeface="Arial" charset="0"/>
              </a:rPr>
              <a:t> С помощью </a:t>
            </a:r>
            <a:r>
              <a:rPr lang="en-US" sz="2000" dirty="0" err="1">
                <a:latin typeface="Arial" charset="0"/>
              </a:rPr>
              <a:t>Steristrips</a:t>
            </a:r>
            <a:r>
              <a:rPr lang="en-US" sz="2000" dirty="0">
                <a:latin typeface="Arial" charset="0"/>
              </a:rPr>
              <a:t> </a:t>
            </a:r>
            <a:r>
              <a:rPr lang="ru-RU" sz="2000" dirty="0">
                <a:latin typeface="Arial" charset="0"/>
              </a:rPr>
              <a:t>и </a:t>
            </a:r>
            <a:r>
              <a:rPr lang="en-US" sz="2000" dirty="0" err="1">
                <a:latin typeface="Arial" charset="0"/>
              </a:rPr>
              <a:t>Opsitefolie</a:t>
            </a:r>
            <a:r>
              <a:rPr lang="en-US" sz="2000" dirty="0">
                <a:latin typeface="Arial" charset="0"/>
              </a:rPr>
              <a:t> IV3000, </a:t>
            </a:r>
            <a:r>
              <a:rPr lang="ru-RU" sz="2000" dirty="0">
                <a:latin typeface="Arial" charset="0"/>
              </a:rPr>
              <a:t>не перегибая и не закручивая, </a:t>
            </a:r>
            <a:r>
              <a:rPr lang="en-US" sz="2000" dirty="0" err="1">
                <a:latin typeface="Arial" charset="0"/>
              </a:rPr>
              <a:t>Tegaderm</a:t>
            </a:r>
            <a:r>
              <a:rPr lang="ru-RU" sz="2000" dirty="0">
                <a:latin typeface="Arial" charset="0"/>
              </a:rPr>
              <a:t>.</a:t>
            </a:r>
          </a:p>
          <a:p>
            <a:pPr marL="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2000" dirty="0">
                <a:latin typeface="Arial" charset="0"/>
              </a:rPr>
              <a:t> Смена наклеек при загрязнении или повреждении, при этом обработка места пункции,</a:t>
            </a:r>
          </a:p>
          <a:p>
            <a:pPr marL="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2000" dirty="0">
                <a:latin typeface="Arial" charset="0"/>
              </a:rPr>
              <a:t> Не использовать антисептические мази.</a:t>
            </a:r>
          </a:p>
          <a:p>
            <a:pPr marL="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2000" dirty="0">
                <a:latin typeface="Arial" charset="0"/>
              </a:rPr>
              <a:t> Ежедневно контролировать место пункции и наклейки</a:t>
            </a:r>
            <a:r>
              <a:rPr lang="en-US" sz="2000" dirty="0">
                <a:latin typeface="Arial" charset="0"/>
              </a:rPr>
              <a:t>/</a:t>
            </a:r>
            <a:r>
              <a:rPr lang="ru-RU" sz="2000" dirty="0">
                <a:latin typeface="Arial" charset="0"/>
              </a:rPr>
              <a:t>повязки.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ru-RU" sz="2000" dirty="0">
                <a:latin typeface="Arial" charset="0"/>
              </a:rPr>
              <a:t> </a:t>
            </a:r>
            <a:r>
              <a:rPr lang="ru-RU" sz="2000" b="1" dirty="0">
                <a:latin typeface="Arial" charset="0"/>
              </a:rPr>
              <a:t>Документация. </a:t>
            </a:r>
            <a:endParaRPr lang="en-US" sz="2000" b="1" dirty="0">
              <a:latin typeface="Arial" charset="0"/>
            </a:endParaRPr>
          </a:p>
          <a:p>
            <a:pPr marL="0" indent="0" algn="just" eaLnBrk="1" hangingPunct="1">
              <a:spcBef>
                <a:spcPct val="0"/>
              </a:spcBef>
              <a:buFontTx/>
              <a:buNone/>
            </a:pPr>
            <a:r>
              <a:rPr lang="ru-RU" sz="2000" b="1" dirty="0">
                <a:latin typeface="Arial" charset="0"/>
              </a:rPr>
              <a:t>Протокол ЦВК.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ЦВК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PICC </a:t>
            </a:r>
            <a:r>
              <a:rPr lang="ru-RU" sz="2000" dirty="0">
                <a:latin typeface="Arial" charset="0"/>
              </a:rPr>
              <a:t>(</a:t>
            </a:r>
            <a:r>
              <a:rPr lang="en-US" sz="2000" dirty="0">
                <a:latin typeface="Arial" charset="0"/>
              </a:rPr>
              <a:t>peripheral inserted central catheter) </a:t>
            </a:r>
            <a:r>
              <a:rPr lang="ru-RU" sz="2000" dirty="0">
                <a:latin typeface="Arial" charset="0"/>
              </a:rPr>
              <a:t>у новорожденных.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Vv. basilica, </a:t>
            </a:r>
            <a:r>
              <a:rPr lang="en-US" sz="2000" dirty="0" err="1">
                <a:latin typeface="Arial" charset="0"/>
              </a:rPr>
              <a:t>cephalica</a:t>
            </a:r>
            <a:r>
              <a:rPr lang="en-US" sz="2000" dirty="0">
                <a:latin typeface="Arial" charset="0"/>
              </a:rPr>
              <a:t>, </a:t>
            </a:r>
            <a:r>
              <a:rPr lang="en-US" sz="2000" dirty="0" err="1">
                <a:latin typeface="Arial" charset="0"/>
              </a:rPr>
              <a:t>saphena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Очень маленький диаметр.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Невозможны заборы крови.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Невозможно </a:t>
            </a:r>
            <a:r>
              <a:rPr lang="ru-RU" sz="2000" dirty="0" err="1">
                <a:latin typeface="Arial" charset="0"/>
              </a:rPr>
              <a:t>болюсное</a:t>
            </a:r>
            <a:r>
              <a:rPr lang="ru-RU" sz="2000" dirty="0">
                <a:latin typeface="Arial" charset="0"/>
              </a:rPr>
              <a:t> введение и объемная терапия.</a:t>
            </a: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18487" cy="1152525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Замечания по гигиене</a:t>
            </a:r>
          </a:p>
        </p:txBody>
      </p:sp>
      <p:sp>
        <p:nvSpPr>
          <p:cNvPr id="24578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125538"/>
            <a:ext cx="8362950" cy="4464050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 err="1">
                <a:latin typeface="Arial" charset="0"/>
              </a:rPr>
              <a:t>Дисконнекции</a:t>
            </a:r>
            <a:r>
              <a:rPr lang="ru-RU" sz="2000" dirty="0">
                <a:latin typeface="Arial" charset="0"/>
              </a:rPr>
              <a:t> ограничить до минимума, работать </a:t>
            </a:r>
            <a:r>
              <a:rPr lang="ru-RU" sz="2000" dirty="0" err="1">
                <a:latin typeface="Arial" charset="0"/>
              </a:rPr>
              <a:t>асептически</a:t>
            </a:r>
            <a:r>
              <a:rPr lang="en-US" sz="2000" dirty="0">
                <a:latin typeface="Arial" charset="0"/>
              </a:rPr>
              <a:t>.</a:t>
            </a: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Не рекомендуется рутинная профилактика </a:t>
            </a:r>
            <a:r>
              <a:rPr lang="ru-RU" sz="2000" dirty="0" err="1">
                <a:latin typeface="Arial" charset="0"/>
              </a:rPr>
              <a:t>ванкомицином</a:t>
            </a:r>
            <a:r>
              <a:rPr lang="en-US" sz="2000" dirty="0">
                <a:latin typeface="Arial" charset="0"/>
              </a:rPr>
              <a:t>.</a:t>
            </a: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Уменьшение времени нахождения катетера в вене способствует редукции риска инфицирования, после 21 дня риск возрастает.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При инфекции, не связанной с катетером, не удалять его.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При обнаружении </a:t>
            </a:r>
            <a:r>
              <a:rPr lang="en-US" sz="2000" dirty="0">
                <a:latin typeface="Arial" charset="0"/>
              </a:rPr>
              <a:t>Candida </a:t>
            </a:r>
            <a:r>
              <a:rPr lang="ru-RU" sz="2000" dirty="0">
                <a:latin typeface="Arial" charset="0"/>
              </a:rPr>
              <a:t> в крови ЦВК удаляют (после установки нового венозного доступа).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При сепсисе катетер немедленно не удаляют, антибиотики вводят через ЦВК. При </a:t>
            </a:r>
            <a:r>
              <a:rPr lang="ru-RU" sz="2000" dirty="0" err="1">
                <a:latin typeface="Arial" charset="0"/>
              </a:rPr>
              <a:t>коагулазонегативном</a:t>
            </a:r>
            <a:r>
              <a:rPr lang="ru-RU" sz="2000" dirty="0">
                <a:latin typeface="Arial" charset="0"/>
              </a:rPr>
              <a:t> стафилококке более чем в 50% случаев санация эффективна, катетер удаляют при наличии бактериемии более 3 суток.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Посев кончика ЦВК при его удалении только при наличии инфекции</a:t>
            </a:r>
            <a:r>
              <a:rPr lang="en-US" sz="2000" dirty="0">
                <a:latin typeface="Arial" charset="0"/>
              </a:rPr>
              <a:t>/</a:t>
            </a:r>
            <a:r>
              <a:rPr lang="ru-RU" sz="2000" dirty="0">
                <a:latin typeface="Arial" charset="0"/>
              </a:rPr>
              <a:t>сепсиса.</a:t>
            </a: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Осложнения</a:t>
            </a: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539750" y="908050"/>
            <a:ext cx="8147050" cy="52181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- </a:t>
            </a:r>
            <a:r>
              <a:rPr lang="ru-RU" sz="2000" dirty="0" err="1">
                <a:latin typeface="Arial" charset="0"/>
              </a:rPr>
              <a:t>Гепаринизация</a:t>
            </a:r>
            <a:r>
              <a:rPr lang="ru-RU" sz="2000" dirty="0">
                <a:latin typeface="Arial" charset="0"/>
              </a:rPr>
              <a:t> </a:t>
            </a:r>
            <a:r>
              <a:rPr lang="ru-RU" sz="2000" dirty="0" err="1">
                <a:latin typeface="Arial" charset="0"/>
              </a:rPr>
              <a:t>инфузионных</a:t>
            </a:r>
            <a:r>
              <a:rPr lang="ru-RU" sz="2000" dirty="0">
                <a:latin typeface="Arial" charset="0"/>
              </a:rPr>
              <a:t> </a:t>
            </a:r>
            <a:r>
              <a:rPr lang="ru-RU" sz="2000" dirty="0" err="1">
                <a:latin typeface="Arial" charset="0"/>
              </a:rPr>
              <a:t>р-ров</a:t>
            </a:r>
            <a:r>
              <a:rPr lang="ru-RU" sz="2000" dirty="0">
                <a:latin typeface="Arial" charset="0"/>
              </a:rPr>
              <a:t> дает минимальное увеличение продолжительности нахождения катетера, но риск тромбозов, связанных с катетеризацией, уменьшается. </a:t>
            </a:r>
            <a:r>
              <a:rPr lang="ru-RU" sz="2000" dirty="0" err="1">
                <a:latin typeface="Arial" charset="0"/>
              </a:rPr>
              <a:t>Гепаринизация</a:t>
            </a:r>
            <a:r>
              <a:rPr lang="ru-RU" sz="2000" dirty="0">
                <a:latin typeface="Arial" charset="0"/>
              </a:rPr>
              <a:t> не оказывает влияния на развитие </a:t>
            </a:r>
            <a:r>
              <a:rPr lang="ru-RU" sz="2000" dirty="0" err="1">
                <a:latin typeface="Arial" charset="0"/>
              </a:rPr>
              <a:t>катетер-ассоциированных</a:t>
            </a:r>
            <a:r>
              <a:rPr lang="ru-RU" sz="2000" dirty="0">
                <a:latin typeface="Arial" charset="0"/>
              </a:rPr>
              <a:t> инфекций. Помнить о рисках!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Гепарин у доношенных и недоношенных новорожденных: 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     50 </a:t>
            </a:r>
            <a:r>
              <a:rPr lang="en-US" sz="2000" dirty="0">
                <a:latin typeface="Arial" charset="0"/>
              </a:rPr>
              <a:t>IE/100 ml </a:t>
            </a:r>
            <a:r>
              <a:rPr lang="ru-RU" sz="2000" dirty="0" err="1">
                <a:latin typeface="Arial" charset="0"/>
              </a:rPr>
              <a:t>инфузионного</a:t>
            </a:r>
            <a:r>
              <a:rPr lang="ru-RU" sz="2000" dirty="0">
                <a:latin typeface="Arial" charset="0"/>
              </a:rPr>
              <a:t> </a:t>
            </a:r>
            <a:r>
              <a:rPr lang="ru-RU" sz="2000" dirty="0" err="1">
                <a:latin typeface="Arial" charset="0"/>
              </a:rPr>
              <a:t>р-ра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При аритмиях – всегда уточнять положение ЦВК, исключить  дислокацию</a:t>
            </a:r>
            <a:r>
              <a:rPr lang="en-US" sz="2000" dirty="0">
                <a:latin typeface="Arial" charset="0"/>
              </a:rPr>
              <a:t> </a:t>
            </a:r>
            <a:r>
              <a:rPr lang="ru-RU" sz="2000" dirty="0">
                <a:latin typeface="Arial" charset="0"/>
              </a:rPr>
              <a:t>катетера.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Удалить катетер при: тромбозах, тромбофлебите, </a:t>
            </a:r>
            <a:r>
              <a:rPr lang="ru-RU" sz="2000" dirty="0" err="1">
                <a:latin typeface="Arial" charset="0"/>
              </a:rPr>
              <a:t>инфузотораксе</a:t>
            </a:r>
            <a:r>
              <a:rPr lang="ru-RU" sz="2000" dirty="0">
                <a:latin typeface="Arial" charset="0"/>
              </a:rPr>
              <a:t>, </a:t>
            </a:r>
            <a:r>
              <a:rPr lang="ru-RU" sz="2000" dirty="0" err="1">
                <a:latin typeface="Arial" charset="0"/>
              </a:rPr>
              <a:t>инфузоперикарде</a:t>
            </a:r>
            <a:r>
              <a:rPr lang="ru-RU" sz="2000" dirty="0">
                <a:latin typeface="Arial" charset="0"/>
              </a:rPr>
              <a:t>, воспалении в месте установки, переломе катетера.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При тромбозах взвесить применение антикоагулянтов (</a:t>
            </a:r>
            <a:r>
              <a:rPr lang="ru-RU" sz="2000" dirty="0" err="1">
                <a:latin typeface="Arial" charset="0"/>
              </a:rPr>
              <a:t>тромболизиса</a:t>
            </a:r>
            <a:r>
              <a:rPr lang="ru-RU" sz="2000" dirty="0">
                <a:latin typeface="Arial" charset="0"/>
              </a:rPr>
              <a:t>).</a:t>
            </a:r>
          </a:p>
          <a:p>
            <a:pPr eaLnBrk="1" hangingPunct="1">
              <a:buFontTx/>
              <a:buChar char="-"/>
            </a:pPr>
            <a:r>
              <a:rPr lang="en-US" sz="2000" dirty="0" err="1">
                <a:latin typeface="Arial" charset="0"/>
              </a:rPr>
              <a:t>Pulsus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paradoxus</a:t>
            </a:r>
            <a:r>
              <a:rPr lang="en-US" sz="2000" dirty="0">
                <a:latin typeface="Arial" charset="0"/>
              </a:rPr>
              <a:t> (</a:t>
            </a:r>
            <a:r>
              <a:rPr lang="ru-RU" sz="2000" dirty="0" err="1">
                <a:latin typeface="Arial" charset="0"/>
              </a:rPr>
              <a:t>пульсоксиметрическая</a:t>
            </a:r>
            <a:r>
              <a:rPr lang="ru-RU" sz="2000" dirty="0">
                <a:latin typeface="Arial" charset="0"/>
              </a:rPr>
              <a:t> кривая) может быть ранним признаком </a:t>
            </a:r>
            <a:r>
              <a:rPr lang="ru-RU" sz="2000" dirty="0" err="1">
                <a:latin typeface="Arial" charset="0"/>
              </a:rPr>
              <a:t>гидроперикарда</a:t>
            </a:r>
            <a:r>
              <a:rPr lang="ru-RU" sz="2000" dirty="0"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2800" b="1" dirty="0" err="1">
                <a:latin typeface="Arial" charset="0"/>
              </a:rPr>
              <a:t>Subclavia</a:t>
            </a: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vs</a:t>
            </a:r>
            <a:r>
              <a:rPr lang="en-US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Jugularis</a:t>
            </a:r>
            <a:r>
              <a:rPr lang="ru-RU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vs</a:t>
            </a:r>
            <a:r>
              <a:rPr lang="ru-RU" sz="2800" b="1" dirty="0">
                <a:latin typeface="Arial" charset="0"/>
              </a:rPr>
              <a:t> </a:t>
            </a:r>
            <a:r>
              <a:rPr lang="en-US" sz="2800" b="1" dirty="0" err="1">
                <a:latin typeface="Arial" charset="0"/>
              </a:rPr>
              <a:t>Femoralis</a:t>
            </a:r>
            <a:endParaRPr lang="ru-RU" sz="2800" b="1" dirty="0">
              <a:latin typeface="Arial" charset="0"/>
            </a:endParaRPr>
          </a:p>
        </p:txBody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341438"/>
            <a:ext cx="8229600" cy="4784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dirty="0">
                <a:latin typeface="Arial" charset="0"/>
              </a:rPr>
              <a:t>VSC: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 - меньше риск инфицирования.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меньше обструкций.</a:t>
            </a:r>
          </a:p>
          <a:p>
            <a:pPr eaLnBrk="1" hangingPunct="1">
              <a:buFontTx/>
              <a:buNone/>
            </a:pPr>
            <a:r>
              <a:rPr lang="en-US" sz="2000" dirty="0">
                <a:latin typeface="Arial" charset="0"/>
              </a:rPr>
              <a:t>VJI </a:t>
            </a:r>
            <a:r>
              <a:rPr lang="ru-RU" sz="2000" dirty="0">
                <a:latin typeface="Arial" charset="0"/>
              </a:rPr>
              <a:t>больше </a:t>
            </a:r>
            <a:r>
              <a:rPr lang="en-US" sz="2000" dirty="0">
                <a:latin typeface="Arial" charset="0"/>
              </a:rPr>
              <a:t>VSC</a:t>
            </a:r>
            <a:r>
              <a:rPr lang="ru-RU" sz="2000" dirty="0">
                <a:latin typeface="Arial" charset="0"/>
              </a:rPr>
              <a:t>: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тяжелее уход.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чаще обструкции.</a:t>
            </a:r>
          </a:p>
          <a:p>
            <a:pPr eaLnBrk="1" hangingPunct="1">
              <a:buFontTx/>
              <a:buNone/>
            </a:pPr>
            <a:r>
              <a:rPr lang="en-US" sz="2000" dirty="0">
                <a:latin typeface="Arial" charset="0"/>
              </a:rPr>
              <a:t>Vena </a:t>
            </a:r>
            <a:r>
              <a:rPr lang="en-US" sz="2000" dirty="0" err="1">
                <a:latin typeface="Arial" charset="0"/>
              </a:rPr>
              <a:t>Femoralis</a:t>
            </a:r>
            <a:r>
              <a:rPr lang="en-US" sz="2000" dirty="0">
                <a:latin typeface="Arial" charset="0"/>
              </a:rPr>
              <a:t>: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больше риск инфицирования.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больше риск обструкции.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чаще </a:t>
            </a:r>
            <a:r>
              <a:rPr lang="ru-RU" sz="2000" dirty="0" err="1">
                <a:latin typeface="Arial" charset="0"/>
              </a:rPr>
              <a:t>тромбирование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Частота осложнений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Повреждения артерий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A. </a:t>
            </a:r>
            <a:r>
              <a:rPr lang="en-US" sz="2000" dirty="0" err="1">
                <a:latin typeface="Arial" charset="0"/>
              </a:rPr>
              <a:t>carotis</a:t>
            </a:r>
            <a:r>
              <a:rPr lang="en-US" sz="2000" dirty="0">
                <a:latin typeface="Arial" charset="0"/>
              </a:rPr>
              <a:t> – 25% (IJV) </a:t>
            </a:r>
            <a:r>
              <a:rPr lang="en-US" sz="2000" dirty="0" err="1">
                <a:latin typeface="Arial" charset="0"/>
              </a:rPr>
              <a:t>Verghese</a:t>
            </a:r>
            <a:r>
              <a:rPr lang="en-US" sz="2000" dirty="0">
                <a:latin typeface="Arial" charset="0"/>
              </a:rPr>
              <a:t>,  Anesthesiology 1999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A. </a:t>
            </a:r>
            <a:r>
              <a:rPr lang="en-US" sz="2000" dirty="0" err="1">
                <a:latin typeface="Arial" charset="0"/>
              </a:rPr>
              <a:t>subclavia</a:t>
            </a:r>
            <a:r>
              <a:rPr lang="en-US" sz="2000" dirty="0">
                <a:latin typeface="Arial" charset="0"/>
              </a:rPr>
              <a:t> – 12,8% (SCV) </a:t>
            </a:r>
            <a:r>
              <a:rPr lang="en-US" sz="2000" dirty="0" err="1">
                <a:latin typeface="Arial" charset="0"/>
              </a:rPr>
              <a:t>Citak</a:t>
            </a:r>
            <a:r>
              <a:rPr lang="en-US" sz="2000" dirty="0">
                <a:latin typeface="Arial" charset="0"/>
              </a:rPr>
              <a:t>, </a:t>
            </a:r>
            <a:r>
              <a:rPr lang="en-US" sz="2000" dirty="0" err="1">
                <a:latin typeface="Arial" charset="0"/>
              </a:rPr>
              <a:t>Pediatr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Int</a:t>
            </a:r>
            <a:r>
              <a:rPr lang="en-US" sz="2000" dirty="0">
                <a:latin typeface="Arial" charset="0"/>
              </a:rPr>
              <a:t> 2002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Пневмоторакс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1</a:t>
            </a:r>
            <a:r>
              <a:rPr lang="en-US" sz="2000" dirty="0">
                <a:latin typeface="Arial" charset="0"/>
              </a:rPr>
              <a:t>,6% Ray, </a:t>
            </a:r>
            <a:r>
              <a:rPr lang="en-US" sz="2000" dirty="0" err="1">
                <a:latin typeface="Arial" charset="0"/>
              </a:rPr>
              <a:t>Anaesthesia</a:t>
            </a:r>
            <a:r>
              <a:rPr lang="en-US" sz="2000" dirty="0">
                <a:latin typeface="Arial" charset="0"/>
              </a:rPr>
              <a:t> 1996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1,4% (SCV) </a:t>
            </a:r>
            <a:r>
              <a:rPr lang="en-US" sz="2000" dirty="0" err="1">
                <a:latin typeface="Arial" charset="0"/>
              </a:rPr>
              <a:t>Citak</a:t>
            </a:r>
            <a:r>
              <a:rPr lang="en-US" sz="2000" dirty="0">
                <a:latin typeface="Arial" charset="0"/>
              </a:rPr>
              <a:t>, </a:t>
            </a:r>
            <a:r>
              <a:rPr lang="en-US" sz="2000" dirty="0" err="1">
                <a:latin typeface="Arial" charset="0"/>
              </a:rPr>
              <a:t>Pediatr</a:t>
            </a:r>
            <a:r>
              <a:rPr lang="en-US" sz="2000" dirty="0">
                <a:latin typeface="Arial" charset="0"/>
              </a:rPr>
              <a:t> </a:t>
            </a:r>
            <a:r>
              <a:rPr lang="en-US" sz="2000" dirty="0" err="1">
                <a:latin typeface="Arial" charset="0"/>
              </a:rPr>
              <a:t>Int</a:t>
            </a:r>
            <a:r>
              <a:rPr lang="en-US" sz="2000" dirty="0">
                <a:latin typeface="Arial" charset="0"/>
              </a:rPr>
              <a:t> 2002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3,1% (SCV) </a:t>
            </a:r>
            <a:r>
              <a:rPr lang="en-US" sz="2000" dirty="0" err="1">
                <a:latin typeface="Arial" charset="0"/>
              </a:rPr>
              <a:t>Iovina</a:t>
            </a:r>
            <a:r>
              <a:rPr lang="en-US" sz="2000" dirty="0">
                <a:latin typeface="Arial" charset="0"/>
              </a:rPr>
              <a:t>, Ann </a:t>
            </a:r>
            <a:r>
              <a:rPr lang="en-US" sz="2000" dirty="0" err="1">
                <a:latin typeface="Arial" charset="0"/>
              </a:rPr>
              <a:t>Chir</a:t>
            </a:r>
            <a:r>
              <a:rPr lang="en-US" sz="2000" dirty="0">
                <a:latin typeface="Arial" charset="0"/>
              </a:rPr>
              <a:t> 2001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Тромбозы 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20% </a:t>
            </a:r>
            <a:r>
              <a:rPr lang="en-US" sz="2000" dirty="0">
                <a:latin typeface="Arial" charset="0"/>
              </a:rPr>
              <a:t>Beck, J </a:t>
            </a:r>
            <a:r>
              <a:rPr lang="en-US" sz="2000" dirty="0" err="1">
                <a:latin typeface="Arial" charset="0"/>
              </a:rPr>
              <a:t>Padiatr</a:t>
            </a:r>
            <a:r>
              <a:rPr lang="en-US" sz="2000" dirty="0">
                <a:latin typeface="Arial" charset="0"/>
              </a:rPr>
              <a:t> 1998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Гемо- </a:t>
            </a:r>
            <a:r>
              <a:rPr lang="ru-RU" sz="2000" dirty="0" err="1">
                <a:latin typeface="Arial" charset="0"/>
              </a:rPr>
              <a:t>хилоторакс</a:t>
            </a:r>
            <a:r>
              <a:rPr lang="ru-RU" sz="2000" dirty="0">
                <a:latin typeface="Arial" charset="0"/>
              </a:rPr>
              <a:t>, перфорация миокарда. </a:t>
            </a:r>
          </a:p>
          <a:p>
            <a:pPr eaLnBrk="1" hangingPunct="1">
              <a:buFontTx/>
              <a:buNone/>
            </a:pPr>
            <a:r>
              <a:rPr lang="ru-RU" sz="2000" dirty="0">
                <a:latin typeface="Arial" charset="0"/>
              </a:rPr>
              <a:t>Повреждения нервов.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Катетеризация центральных вен (КЦВ)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4294967295"/>
          </p:nvPr>
        </p:nvSpPr>
        <p:spPr>
          <a:xfrm>
            <a:off x="539750" y="1700213"/>
            <a:ext cx="8085138" cy="3878262"/>
          </a:xfrm>
        </p:spPr>
        <p:txBody>
          <a:bodyPr/>
          <a:lstStyle/>
          <a:p>
            <a:pPr marL="609600" indent="-609600" algn="just" eaLnBrk="1" hangingPunct="1">
              <a:buFont typeface="Arial" charset="0"/>
              <a:buAutoNum type="arabicPeriod"/>
            </a:pPr>
            <a:r>
              <a:rPr lang="ru-RU" sz="2000" dirty="0">
                <a:latin typeface="Arial" charset="0"/>
              </a:rPr>
              <a:t>Техника по </a:t>
            </a:r>
            <a:r>
              <a:rPr lang="ru-RU" sz="2000" dirty="0" err="1">
                <a:latin typeface="Arial" charset="0"/>
              </a:rPr>
              <a:t>Сельдингеру</a:t>
            </a:r>
            <a:r>
              <a:rPr lang="ru-RU" sz="2000" dirty="0">
                <a:latin typeface="Arial" charset="0"/>
              </a:rPr>
              <a:t>.</a:t>
            </a:r>
          </a:p>
          <a:p>
            <a:pPr marL="609600" indent="-609600" algn="just" eaLnBrk="1" hangingPunct="1">
              <a:buFont typeface="Arial" charset="0"/>
              <a:buAutoNum type="arabicPeriod"/>
            </a:pPr>
            <a:r>
              <a:rPr lang="en-US" sz="2000" dirty="0">
                <a:latin typeface="Arial" charset="0"/>
              </a:rPr>
              <a:t>Split – </a:t>
            </a:r>
            <a:r>
              <a:rPr lang="ru-RU" sz="2000" dirty="0">
                <a:latin typeface="Arial" charset="0"/>
              </a:rPr>
              <a:t>канюли, </a:t>
            </a:r>
            <a:r>
              <a:rPr lang="ru-RU" sz="2000" dirty="0" err="1">
                <a:latin typeface="Arial" charset="0"/>
              </a:rPr>
              <a:t>браунюли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marL="609600" indent="-609600" algn="just"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Материал: </a:t>
            </a:r>
            <a:r>
              <a:rPr lang="ru-RU" sz="2000" dirty="0" err="1">
                <a:latin typeface="Arial" charset="0"/>
              </a:rPr>
              <a:t>силиконэластомеры</a:t>
            </a:r>
            <a:r>
              <a:rPr lang="ru-RU" sz="2000" dirty="0">
                <a:latin typeface="Arial" charset="0"/>
              </a:rPr>
              <a:t>, специальные полиуретаны.</a:t>
            </a:r>
          </a:p>
          <a:p>
            <a:pPr marL="609600" indent="-609600" algn="just"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Импрегнация </a:t>
            </a:r>
            <a:r>
              <a:rPr lang="ru-RU" sz="2000" dirty="0" err="1">
                <a:latin typeface="Arial" charset="0"/>
              </a:rPr>
              <a:t>сульфадиазином</a:t>
            </a:r>
            <a:r>
              <a:rPr lang="ru-RU" sz="2000" dirty="0">
                <a:latin typeface="Arial" charset="0"/>
              </a:rPr>
              <a:t> серебра или </a:t>
            </a:r>
            <a:r>
              <a:rPr lang="ru-RU" sz="2000" dirty="0" err="1">
                <a:latin typeface="Arial" charset="0"/>
              </a:rPr>
              <a:t>миноциклином</a:t>
            </a:r>
            <a:r>
              <a:rPr lang="en-US" sz="2000" dirty="0">
                <a:latin typeface="Arial" charset="0"/>
              </a:rPr>
              <a:t>/</a:t>
            </a:r>
            <a:r>
              <a:rPr lang="ru-RU" sz="2000" dirty="0" err="1">
                <a:latin typeface="Arial" charset="0"/>
              </a:rPr>
              <a:t>рифампицином</a:t>
            </a:r>
            <a:r>
              <a:rPr lang="ru-RU" sz="2000" dirty="0">
                <a:latin typeface="Arial" charset="0"/>
              </a:rPr>
              <a:t> – увеличение срока нахождения в вене и меньше риск инфицирования.</a:t>
            </a:r>
          </a:p>
          <a:p>
            <a:pPr marL="609600" indent="-609600" algn="just"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Стерильность при установке – как при проведении хирургической операции.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Факторы риска осложнений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Количество попыток пункции.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Маленький вес.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Неправильное положение.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Опыт.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Больше осложнений при </a:t>
            </a:r>
            <a:r>
              <a:rPr lang="en-US" sz="2000" dirty="0">
                <a:latin typeface="Arial" charset="0"/>
              </a:rPr>
              <a:t>VSC</a:t>
            </a:r>
            <a:r>
              <a:rPr lang="ru-RU" sz="2000" dirty="0">
                <a:latin typeface="Arial" charset="0"/>
              </a:rPr>
              <a:t> и </a:t>
            </a:r>
            <a:r>
              <a:rPr lang="en-US" sz="2000" dirty="0">
                <a:latin typeface="Arial" charset="0"/>
              </a:rPr>
              <a:t>VJI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Чем меньше ребенок, тем больше число неудачных пункций.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Чем меньше ребенок, тем больше число осложнений неудачных пункций.</a:t>
            </a:r>
          </a:p>
          <a:p>
            <a:pPr eaLnBrk="1" hangingPunct="1">
              <a:buFontTx/>
              <a:buNone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Уменьшение количества осложнений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Оптимальное положение.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Глубокая </a:t>
            </a:r>
            <a:r>
              <a:rPr lang="ru-RU" sz="2000" dirty="0" err="1">
                <a:latin typeface="Arial" charset="0"/>
              </a:rPr>
              <a:t>седация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Подходящие материалы.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Избегать </a:t>
            </a:r>
            <a:r>
              <a:rPr lang="ru-RU" sz="2000" dirty="0" err="1">
                <a:latin typeface="Arial" charset="0"/>
              </a:rPr>
              <a:t>гиповолемии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Место пункции.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Использование ультразвука.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2400" b="1">
                <a:latin typeface="Arial" charset="0"/>
              </a:rPr>
              <a:t>V. femoralis</a:t>
            </a:r>
            <a:endParaRPr lang="ru-RU" sz="2400" b="1">
              <a:latin typeface="Arial" charset="0"/>
            </a:endParaRPr>
          </a:p>
        </p:txBody>
      </p:sp>
      <p:sp>
        <p:nvSpPr>
          <p:cNvPr id="30722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 algn="just" eaLnBrk="1" hangingPunct="1"/>
            <a:r>
              <a:rPr lang="ru-RU" sz="2000" dirty="0">
                <a:latin typeface="Arial" charset="0"/>
              </a:rPr>
              <a:t>Используют разные методики (</a:t>
            </a:r>
            <a:r>
              <a:rPr lang="ru-RU" sz="2000" dirty="0" err="1">
                <a:latin typeface="Arial" charset="0"/>
              </a:rPr>
              <a:t>Сельдингер</a:t>
            </a:r>
            <a:r>
              <a:rPr lang="ru-RU" sz="2000" dirty="0">
                <a:latin typeface="Arial" charset="0"/>
              </a:rPr>
              <a:t>; </a:t>
            </a:r>
            <a:r>
              <a:rPr lang="en-US" sz="2000" dirty="0">
                <a:latin typeface="Arial" charset="0"/>
              </a:rPr>
              <a:t>Split</a:t>
            </a:r>
            <a:r>
              <a:rPr lang="ru-RU" sz="2000" dirty="0">
                <a:latin typeface="Arial" charset="0"/>
              </a:rPr>
              <a:t>, </a:t>
            </a:r>
            <a:r>
              <a:rPr lang="ru-RU" sz="2000" dirty="0" err="1">
                <a:latin typeface="Arial" charset="0"/>
              </a:rPr>
              <a:t>вазофикс</a:t>
            </a:r>
            <a:r>
              <a:rPr lang="en-US" sz="2000" dirty="0">
                <a:latin typeface="Arial" charset="0"/>
              </a:rPr>
              <a:t>)</a:t>
            </a:r>
            <a:r>
              <a:rPr lang="ru-RU" sz="2000" dirty="0">
                <a:latin typeface="Arial" charset="0"/>
              </a:rPr>
              <a:t>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Часто устанавливают катетеры с несколькими линиями, возможно проведение катетера до правого предсердия.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Повышен риск инфекционных и тромбоэмболических осложнений </a:t>
            </a:r>
            <a:r>
              <a:rPr lang="ru-RU" sz="2000" dirty="0" err="1">
                <a:latin typeface="Arial" charset="0"/>
              </a:rPr>
              <a:t>осложнений</a:t>
            </a:r>
            <a:r>
              <a:rPr lang="ru-RU" sz="2000" dirty="0">
                <a:latin typeface="Arial" charset="0"/>
              </a:rPr>
              <a:t>, поэтому необходимо сокращать время нахождения катетера в вене.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Кончик катетера должен быть расположен ниже почечных вен или у диафрагмы.</a:t>
            </a:r>
          </a:p>
          <a:p>
            <a:pPr algn="just" eaLnBrk="1" hangingPunct="1"/>
            <a:endParaRPr lang="ru-RU" sz="2000" dirty="0">
              <a:latin typeface="Arial" charset="0"/>
            </a:endParaRPr>
          </a:p>
          <a:p>
            <a:pPr algn="just" eaLnBrk="1" hangingPunct="1"/>
            <a:endParaRPr lang="ru-RU" sz="2000" dirty="0">
              <a:latin typeface="Arial" charset="0"/>
            </a:endParaRPr>
          </a:p>
          <a:p>
            <a:pPr algn="just" eaLnBrk="1" hangingPunct="1"/>
            <a:endParaRPr lang="en-US" sz="2400" dirty="0">
              <a:latin typeface="Arial" charset="0"/>
            </a:endParaRPr>
          </a:p>
          <a:p>
            <a:pPr algn="just" eaLnBrk="1" hangingPunct="1"/>
            <a:endParaRPr lang="ru-RU" sz="24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386111" y="998265"/>
            <a:ext cx="64770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67587" name="Picture 3" descr="IMG_20220321_150809"/>
          <p:cNvPicPr>
            <a:picLocks noChangeAspect="1" noChangeArrowheads="1"/>
          </p:cNvPicPr>
          <p:nvPr/>
        </p:nvPicPr>
        <p:blipFill>
          <a:blip r:embed="rId2" cstate="print"/>
          <a:srcRect t="8815" b="10545"/>
          <a:stretch>
            <a:fillRect/>
          </a:stretch>
        </p:blipFill>
        <p:spPr bwMode="auto">
          <a:xfrm>
            <a:off x="1692275" y="404813"/>
            <a:ext cx="5718175" cy="614838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76672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br>
              <a:rPr lang="ru-RU" sz="2400" b="1" dirty="0"/>
            </a:b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3" descr="Фото093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52575" y="1600200"/>
            <a:ext cx="6038850" cy="4525963"/>
          </a:xfrm>
        </p:spPr>
      </p:pic>
      <p:sp>
        <p:nvSpPr>
          <p:cNvPr id="26627" name="Прямоугольник 4"/>
          <p:cNvSpPr>
            <a:spLocks noChangeArrowheads="1"/>
          </p:cNvSpPr>
          <p:nvPr/>
        </p:nvSpPr>
        <p:spPr bwMode="auto">
          <a:xfrm flipV="1">
            <a:off x="4351338" y="3613150"/>
            <a:ext cx="441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solidFill>
                  <a:schemeClr val="tx2"/>
                </a:solidFill>
                <a:latin typeface="Calibri" pitchFamily="34" charset="0"/>
              </a:rPr>
              <a:t>ск </a:t>
            </a:r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2800" b="1">
                <a:latin typeface="Arial" charset="0"/>
              </a:rPr>
              <a:t>V. axillaris</a:t>
            </a:r>
            <a:endParaRPr lang="ru-RU" sz="2800" b="1">
              <a:latin typeface="Arial" charset="0"/>
            </a:endParaRPr>
          </a:p>
        </p:txBody>
      </p:sp>
      <p:sp>
        <p:nvSpPr>
          <p:cNvPr id="614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Подмышечная вена продолжение плечевой вены. Продолжается в подключичную вену.</a:t>
            </a:r>
          </a:p>
          <a:p>
            <a:pPr eaLnBrk="1" hangingPunct="1">
              <a:buFontTx/>
              <a:buChar char="-"/>
            </a:pPr>
            <a:r>
              <a:rPr lang="ru-RU" sz="2000" dirty="0" err="1">
                <a:latin typeface="Arial" charset="0"/>
              </a:rPr>
              <a:t>Визулизируется</a:t>
            </a:r>
            <a:r>
              <a:rPr lang="ru-RU" sz="2000" dirty="0">
                <a:latin typeface="Arial" charset="0"/>
              </a:rPr>
              <a:t>, компрессия, пункция с дальнейшим использованием методики по </a:t>
            </a:r>
            <a:r>
              <a:rPr lang="ru-RU" sz="2000" dirty="0" err="1">
                <a:latin typeface="Arial" charset="0"/>
              </a:rPr>
              <a:t>Сельдингеру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Минимальная </a:t>
            </a:r>
            <a:r>
              <a:rPr lang="ru-RU" sz="2000" dirty="0" err="1">
                <a:latin typeface="Arial" charset="0"/>
              </a:rPr>
              <a:t>травматичность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Глюкоза </a:t>
            </a:r>
            <a:r>
              <a:rPr lang="en-US" sz="2000" dirty="0">
                <a:latin typeface="Arial" charset="0"/>
              </a:rPr>
              <a:t>per </a:t>
            </a:r>
            <a:r>
              <a:rPr lang="en-US" sz="2000" dirty="0" err="1">
                <a:latin typeface="Arial" charset="0"/>
              </a:rPr>
              <a:t>os</a:t>
            </a:r>
            <a:r>
              <a:rPr lang="en-US" sz="2000" dirty="0">
                <a:latin typeface="Arial" charset="0"/>
              </a:rPr>
              <a:t>.</a:t>
            </a: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Хорошая фиксация и уход.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IMG_20220322_140018"/>
          <p:cNvPicPr>
            <a:picLocks noChangeAspect="1" noChangeArrowheads="1"/>
          </p:cNvPicPr>
          <p:nvPr/>
        </p:nvPicPr>
        <p:blipFill>
          <a:blip r:embed="rId2" cstate="print"/>
          <a:srcRect l="3477" t="6662" r="2394" b="8163"/>
          <a:stretch>
            <a:fillRect/>
          </a:stretch>
        </p:blipFill>
        <p:spPr bwMode="auto">
          <a:xfrm>
            <a:off x="755650" y="260350"/>
            <a:ext cx="7507288" cy="637063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68611" name="Picture 3" descr="IMG_20211006_082458"/>
          <p:cNvPicPr>
            <a:picLocks noChangeAspect="1" noChangeArrowheads="1"/>
          </p:cNvPicPr>
          <p:nvPr/>
        </p:nvPicPr>
        <p:blipFill>
          <a:blip r:embed="rId2" cstate="print"/>
          <a:srcRect l="21127" t="25011" b="25522"/>
          <a:stretch>
            <a:fillRect/>
          </a:stretch>
        </p:blipFill>
        <p:spPr bwMode="auto">
          <a:xfrm>
            <a:off x="1258888" y="620713"/>
            <a:ext cx="6762750" cy="56562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56176" y="2420888"/>
            <a:ext cx="180020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Показания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4294967295"/>
          </p:nvPr>
        </p:nvSpPr>
        <p:spPr>
          <a:xfrm>
            <a:off x="323850" y="1268413"/>
            <a:ext cx="8229600" cy="4525962"/>
          </a:xfrm>
        </p:spPr>
        <p:txBody>
          <a:bodyPr/>
          <a:lstStyle/>
          <a:p>
            <a:pPr algn="just" eaLnBrk="1" hangingPunct="1"/>
            <a:r>
              <a:rPr lang="ru-RU" sz="2000" dirty="0">
                <a:latin typeface="Arial" charset="0"/>
              </a:rPr>
              <a:t>Мониторинг гемодинамики, центрально-венозного насыщения О2.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Быстрое введение  (в операционной, лечение шока);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Парентеральное питание.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Введение гипертонических </a:t>
            </a:r>
            <a:r>
              <a:rPr lang="ru-RU" sz="2000" dirty="0" err="1">
                <a:latin typeface="Arial" charset="0"/>
              </a:rPr>
              <a:t>р-ров</a:t>
            </a:r>
            <a:r>
              <a:rPr lang="ru-RU" sz="2000" dirty="0">
                <a:latin typeface="Arial" charset="0"/>
              </a:rPr>
              <a:t>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Невозможность обеспечения периферического венозного доступа.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Аспирация воздуха при воздушной эмболии, напр., при нейрохирургических вмешательствах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 Экстренный диализ.</a:t>
            </a:r>
          </a:p>
          <a:p>
            <a:pPr algn="just" eaLnBrk="1" hangingPunct="1"/>
            <a:r>
              <a:rPr lang="ru-RU" sz="2000" dirty="0">
                <a:latin typeface="Arial" charset="0"/>
              </a:rPr>
              <a:t>Заборы крови.</a:t>
            </a:r>
          </a:p>
          <a:p>
            <a:pPr algn="just" eaLnBrk="1" hangingPunct="1"/>
            <a:endParaRPr lang="ru-RU" sz="2000" dirty="0">
              <a:latin typeface="Arial" charset="0"/>
            </a:endParaRPr>
          </a:p>
          <a:p>
            <a:pPr algn="just" eaLnBrk="1" hangingPunct="1"/>
            <a:endParaRPr lang="ru-RU" sz="2400" dirty="0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39940" name="Picture 4" descr="IMG-71c854f2e729a545b15b611c7af8c02e-V"/>
          <p:cNvPicPr>
            <a:picLocks noChangeAspect="1" noChangeArrowheads="1"/>
          </p:cNvPicPr>
          <p:nvPr/>
        </p:nvPicPr>
        <p:blipFill>
          <a:blip r:embed="rId2" cstate="print"/>
          <a:srcRect l="6758" t="26457" r="15944" b="39999"/>
          <a:stretch>
            <a:fillRect/>
          </a:stretch>
        </p:blipFill>
        <p:spPr bwMode="auto">
          <a:xfrm>
            <a:off x="1042988" y="1341438"/>
            <a:ext cx="6626225" cy="51117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72707" name="Picture 3" descr="IMG_20220322_130952"/>
          <p:cNvPicPr>
            <a:picLocks noChangeAspect="1" noChangeArrowheads="1"/>
          </p:cNvPicPr>
          <p:nvPr/>
        </p:nvPicPr>
        <p:blipFill>
          <a:blip r:embed="rId2" cstate="print"/>
          <a:srcRect l="1933" t="7719" r="16026" b="880"/>
          <a:stretch>
            <a:fillRect/>
          </a:stretch>
        </p:blipFill>
        <p:spPr bwMode="auto">
          <a:xfrm>
            <a:off x="1187450" y="549275"/>
            <a:ext cx="7140575" cy="59658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79712" y="2276872"/>
            <a:ext cx="432048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2800" b="1">
                <a:latin typeface="Arial" charset="0"/>
              </a:rPr>
              <a:t>V. jugularis externa</a:t>
            </a:r>
            <a:endParaRPr lang="ru-RU" sz="2800" b="1">
              <a:latin typeface="Arial" charset="0"/>
            </a:endParaRP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Идет по передней поверхности шеи, в нижних отделах отклоняется </a:t>
            </a:r>
            <a:r>
              <a:rPr lang="ru-RU" sz="2000" dirty="0" err="1">
                <a:latin typeface="Arial" charset="0"/>
              </a:rPr>
              <a:t>латерально</a:t>
            </a:r>
            <a:r>
              <a:rPr lang="ru-RU" sz="2000" dirty="0">
                <a:latin typeface="Arial" charset="0"/>
              </a:rPr>
              <a:t>, впадает в подключичную вену.</a:t>
            </a:r>
          </a:p>
          <a:p>
            <a:pPr eaLnBrk="1" hangingPunct="1">
              <a:buFontTx/>
              <a:buChar char="-"/>
            </a:pPr>
            <a:r>
              <a:rPr lang="ru-RU" sz="2000" dirty="0" err="1">
                <a:latin typeface="Arial" charset="0"/>
              </a:rPr>
              <a:t>Визулизируется</a:t>
            </a:r>
            <a:r>
              <a:rPr lang="ru-RU" sz="2000" dirty="0">
                <a:latin typeface="Arial" charset="0"/>
              </a:rPr>
              <a:t>, компрессия, пункция с дальнейшим использованием методики по </a:t>
            </a:r>
            <a:r>
              <a:rPr lang="ru-RU" sz="2000" dirty="0" err="1">
                <a:latin typeface="Arial" charset="0"/>
              </a:rPr>
              <a:t>Сельдингеру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Минимальная </a:t>
            </a:r>
            <a:r>
              <a:rPr lang="ru-RU" sz="2000" dirty="0" err="1">
                <a:latin typeface="Arial" charset="0"/>
              </a:rPr>
              <a:t>травматичность</a:t>
            </a:r>
            <a:r>
              <a:rPr lang="ru-RU" sz="2000" dirty="0">
                <a:latin typeface="Arial" charset="0"/>
              </a:rPr>
              <a:t>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Глюкоза </a:t>
            </a:r>
            <a:r>
              <a:rPr lang="en-US" sz="2000" dirty="0">
                <a:latin typeface="Arial" charset="0"/>
              </a:rPr>
              <a:t>per </a:t>
            </a:r>
            <a:r>
              <a:rPr lang="en-US" sz="2000" dirty="0" err="1">
                <a:latin typeface="Arial" charset="0"/>
              </a:rPr>
              <a:t>os</a:t>
            </a:r>
            <a:r>
              <a:rPr lang="en-US" sz="2000" dirty="0">
                <a:latin typeface="Arial" charset="0"/>
              </a:rPr>
              <a:t>.</a:t>
            </a: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Фиксация несколько затруднена.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66563" name="Picture 3" descr="IMG_20220321_151042"/>
          <p:cNvPicPr>
            <a:picLocks noChangeAspect="1" noChangeArrowheads="1"/>
          </p:cNvPicPr>
          <p:nvPr/>
        </p:nvPicPr>
        <p:blipFill>
          <a:blip r:embed="rId2" cstate="print"/>
          <a:srcRect l="2267" t="12851" r="6047" b="7030"/>
          <a:stretch>
            <a:fillRect/>
          </a:stretch>
        </p:blipFill>
        <p:spPr bwMode="auto">
          <a:xfrm>
            <a:off x="1835150" y="404813"/>
            <a:ext cx="5238750" cy="610393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835" t="-840" r="25276" b="26457"/>
          <a:stretch>
            <a:fillRect/>
          </a:stretch>
        </p:blipFill>
        <p:spPr bwMode="auto">
          <a:xfrm>
            <a:off x="1619672" y="188640"/>
            <a:ext cx="6320045" cy="6312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71683" name="Picture 3" descr="IMG_20220322_132635"/>
          <p:cNvPicPr>
            <a:picLocks noChangeAspect="1" noChangeArrowheads="1"/>
          </p:cNvPicPr>
          <p:nvPr/>
        </p:nvPicPr>
        <p:blipFill>
          <a:blip r:embed="rId2" cstate="print"/>
          <a:srcRect l="14073" t="9862" r="16643" b="9880"/>
          <a:stretch>
            <a:fillRect/>
          </a:stretch>
        </p:blipFill>
        <p:spPr bwMode="auto">
          <a:xfrm>
            <a:off x="2411413" y="404813"/>
            <a:ext cx="3962400" cy="6119812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/>
              <a:t>Центральное венозное давление</a:t>
            </a:r>
            <a:r>
              <a:rPr lang="en-US" sz="2800" b="1" dirty="0"/>
              <a:t> (</a:t>
            </a:r>
            <a:r>
              <a:rPr lang="ru-RU" sz="2800" b="1" dirty="0"/>
              <a:t>ЦВД)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395288" y="1052513"/>
            <a:ext cx="8291512" cy="5073650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dirty="0"/>
          </a:p>
          <a:p>
            <a:r>
              <a:rPr lang="ru-RU" sz="2000" dirty="0"/>
              <a:t>Диапазон нормы 3-8 см Н2О, возможны значительные колебания. Показания для контроля ЦВД:</a:t>
            </a:r>
          </a:p>
          <a:p>
            <a:r>
              <a:rPr lang="ru-RU" sz="2000" dirty="0"/>
              <a:t>Реанимационные мероприятия в </a:t>
            </a:r>
            <a:r>
              <a:rPr lang="ru-RU" sz="2000" dirty="0" err="1"/>
              <a:t>родзале</a:t>
            </a:r>
            <a:r>
              <a:rPr lang="ru-RU" sz="2000" dirty="0"/>
              <a:t> при белой асфиксии, массивной кровопотере.</a:t>
            </a:r>
          </a:p>
          <a:p>
            <a:r>
              <a:rPr lang="ru-RU" sz="2000" dirty="0"/>
              <a:t>Острая </a:t>
            </a:r>
            <a:r>
              <a:rPr lang="ru-RU" sz="2000" dirty="0" err="1"/>
              <a:t>фетофетальная</a:t>
            </a:r>
            <a:r>
              <a:rPr lang="ru-RU" sz="2000" dirty="0"/>
              <a:t> трансфузия.</a:t>
            </a:r>
          </a:p>
          <a:p>
            <a:r>
              <a:rPr lang="en-US" sz="2000" dirty="0" err="1"/>
              <a:t>Hydrops</a:t>
            </a:r>
            <a:r>
              <a:rPr lang="en-US" sz="2000" dirty="0"/>
              <a:t> </a:t>
            </a:r>
            <a:r>
              <a:rPr lang="en-US" sz="2000" dirty="0" err="1"/>
              <a:t>universalis</a:t>
            </a:r>
            <a:r>
              <a:rPr lang="ru-RU" sz="2000" dirty="0"/>
              <a:t>.</a:t>
            </a:r>
          </a:p>
          <a:p>
            <a:r>
              <a:rPr lang="ru-RU" sz="2000" dirty="0"/>
              <a:t> </a:t>
            </a:r>
            <a:r>
              <a:rPr lang="ru-RU" sz="2000" dirty="0" err="1"/>
              <a:t>Декомпенсированные</a:t>
            </a:r>
            <a:r>
              <a:rPr lang="ru-RU" sz="2000" dirty="0"/>
              <a:t> пороки сердца и </a:t>
            </a:r>
            <a:r>
              <a:rPr lang="ru-RU" sz="2000" dirty="0" err="1"/>
              <a:t>кардиогенный</a:t>
            </a:r>
            <a:r>
              <a:rPr lang="ru-RU" sz="2000" dirty="0"/>
              <a:t> шок.</a:t>
            </a:r>
          </a:p>
          <a:p>
            <a:r>
              <a:rPr lang="ru-RU" sz="2000" dirty="0"/>
              <a:t>Послеоперационное наблюдение после больших операций.</a:t>
            </a:r>
          </a:p>
          <a:p>
            <a:r>
              <a:rPr lang="ru-RU" sz="2000" dirty="0"/>
              <a:t>До и после ОЗПК.</a:t>
            </a:r>
            <a:endParaRPr lang="ru-RU" sz="2000" b="1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dirty="0"/>
              <a:t>Возможности измерения ЦВД у новорожденных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1773238"/>
            <a:ext cx="7543800" cy="411480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400" dirty="0"/>
              <a:t>Ручное измерение с использованием пупочного венозного катетера.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Положение кончика катетера у правого предсердия. Катетер открывается на уровне сердца , далее медленно поднимается. Измеряют, на каком уровне уровень жидкости растет или падает, осторожно при шоке или отрицательном давлении: опасность воздушной эмболии!</a:t>
            </a:r>
            <a:endParaRPr lang="ru-RU" sz="2400" b="1" dirty="0"/>
          </a:p>
          <a:p>
            <a:pPr algn="just">
              <a:lnSpc>
                <a:spcPct val="80000"/>
              </a:lnSpc>
            </a:pPr>
            <a:r>
              <a:rPr lang="ru-RU" sz="2400" dirty="0"/>
              <a:t>Постоянное измерение с помощью электронного преобразователя. Регулярный контроль нулевого значения; при установке нуля датчик должен находиться на уровне </a:t>
            </a:r>
            <a:r>
              <a:rPr lang="en-US" sz="2400" dirty="0" err="1"/>
              <a:t>Processus</a:t>
            </a:r>
            <a:r>
              <a:rPr lang="en-US" sz="2400" dirty="0"/>
              <a:t> </a:t>
            </a:r>
            <a:r>
              <a:rPr lang="en-US" sz="2400" dirty="0" err="1"/>
              <a:t>xiphoideus</a:t>
            </a:r>
            <a:r>
              <a:rPr lang="ru-RU" sz="2400" dirty="0"/>
              <a:t>. Ежедневный контроль установки нуля.</a:t>
            </a:r>
          </a:p>
          <a:p>
            <a:pPr lvl="4" eaLnBrk="1" hangingPunct="1">
              <a:lnSpc>
                <a:spcPct val="80000"/>
              </a:lnSpc>
              <a:buFontTx/>
              <a:buNone/>
            </a:pPr>
            <a:endParaRPr lang="ru-RU" sz="1600" dirty="0"/>
          </a:p>
          <a:p>
            <a:pPr lvl="4" eaLnBrk="1" hangingPunct="1">
              <a:lnSpc>
                <a:spcPct val="80000"/>
              </a:lnSpc>
              <a:buFontTx/>
              <a:buNone/>
            </a:pPr>
            <a:endParaRPr lang="ru-RU" sz="1600" i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ru-RU" sz="2800"/>
              <a:t>УЗИ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600" dirty="0"/>
              <a:t>Анатомия сосудов. </a:t>
            </a:r>
            <a:r>
              <a:rPr lang="ru-RU" sz="1600" i="1" dirty="0"/>
              <a:t>Надключичная пункция</a:t>
            </a:r>
            <a:r>
              <a:rPr lang="ru-RU" sz="2400" i="1" dirty="0"/>
              <a:t> </a:t>
            </a:r>
            <a:r>
              <a:rPr lang="en-US" sz="1600" i="1" dirty="0" err="1"/>
              <a:t>V.brachiocefalica</a:t>
            </a:r>
            <a:r>
              <a:rPr lang="en-US" sz="1600" dirty="0"/>
              <a:t>, </a:t>
            </a:r>
            <a:r>
              <a:rPr lang="en-US" sz="1600" dirty="0" err="1"/>
              <a:t>v.jugul</a:t>
            </a:r>
            <a:r>
              <a:rPr lang="en-US" sz="1600" dirty="0"/>
              <a:t>. </a:t>
            </a:r>
            <a:r>
              <a:rPr lang="en-US" sz="1600" dirty="0" err="1"/>
              <a:t>interna</a:t>
            </a:r>
            <a:r>
              <a:rPr lang="en-US" sz="1600" dirty="0"/>
              <a:t>. </a:t>
            </a:r>
          </a:p>
          <a:p>
            <a:pPr eaLnBrk="1" hangingPunct="1">
              <a:buFont typeface="Arial" charset="0"/>
              <a:buNone/>
            </a:pPr>
            <a:r>
              <a:rPr lang="ru-RU" sz="1600" dirty="0"/>
              <a:t>Контроль положения катетера. </a:t>
            </a:r>
          </a:p>
          <a:p>
            <a:pPr eaLnBrk="1" hangingPunct="1">
              <a:buFont typeface="Arial" charset="0"/>
              <a:buNone/>
            </a:pPr>
            <a:r>
              <a:rPr lang="ru-RU" sz="1600" dirty="0"/>
              <a:t>Исключение пневмоторакса, </a:t>
            </a:r>
            <a:r>
              <a:rPr lang="ru-RU" sz="1600" dirty="0" err="1"/>
              <a:t>гидроперикарда</a:t>
            </a:r>
            <a:r>
              <a:rPr lang="ru-RU" sz="1600" dirty="0"/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z="1600" dirty="0"/>
              <a:t>Контроль положения проводника.</a:t>
            </a:r>
          </a:p>
        </p:txBody>
      </p:sp>
      <p:pic>
        <p:nvPicPr>
          <p:cNvPr id="31747" name="Picture 7" descr="P1000975"/>
          <p:cNvPicPr>
            <a:picLocks noChangeAspect="1" noChangeArrowheads="1"/>
          </p:cNvPicPr>
          <p:nvPr/>
        </p:nvPicPr>
        <p:blipFill>
          <a:blip r:embed="rId2" cstate="print"/>
          <a:srcRect l="20117" t="3773" r="26955" b="30389"/>
          <a:stretch>
            <a:fillRect/>
          </a:stretch>
        </p:blipFill>
        <p:spPr bwMode="auto">
          <a:xfrm>
            <a:off x="5219700" y="3141663"/>
            <a:ext cx="36004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8" descr="P1000974"/>
          <p:cNvPicPr>
            <a:picLocks noChangeAspect="1" noChangeArrowheads="1"/>
          </p:cNvPicPr>
          <p:nvPr/>
        </p:nvPicPr>
        <p:blipFill>
          <a:blip r:embed="rId3" cstate="print"/>
          <a:srcRect l="10542" t="6244" r="21472" b="4224"/>
          <a:stretch>
            <a:fillRect/>
          </a:stretch>
        </p:blipFill>
        <p:spPr bwMode="auto">
          <a:xfrm>
            <a:off x="684213" y="2997200"/>
            <a:ext cx="417671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Диагональная полоса 5"/>
          <p:cNvSpPr/>
          <p:nvPr/>
        </p:nvSpPr>
        <p:spPr>
          <a:xfrm rot="-2760000">
            <a:off x="6396831" y="3209132"/>
            <a:ext cx="579437" cy="914400"/>
          </a:xfrm>
          <a:prstGeom prst="diagStri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Преимущества сонографии для проведения пункции сосудов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Bedside – </a:t>
            </a:r>
            <a:r>
              <a:rPr lang="ru-RU" sz="2000" dirty="0">
                <a:latin typeface="Arial" charset="0"/>
              </a:rPr>
              <a:t>техника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Обеспечивает видимость структур под кожей.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Локализация сосудов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В т.ч. анатомических вариантов развития.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Попадание в сосуд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Визуализация иглы и цели.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Может снижать риск осложнений и заболеваемости, связанной с пункциями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нарушения свертываемости после неудачных пункций.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Показания для КЦВ у недоношенных и доношенных новорожденных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Парентеральное питание.</a:t>
            </a:r>
          </a:p>
          <a:p>
            <a:pPr eaLnBrk="1" hangingPunct="1">
              <a:buFontTx/>
              <a:buChar char="-"/>
            </a:pPr>
            <a:r>
              <a:rPr lang="ru-RU" sz="2000" dirty="0" err="1">
                <a:latin typeface="Arial" charset="0"/>
              </a:rPr>
              <a:t>Вазоактивные</a:t>
            </a:r>
            <a:r>
              <a:rPr lang="ru-RU" sz="2000" dirty="0">
                <a:latin typeface="Arial" charset="0"/>
              </a:rPr>
              <a:t> медикаменты.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Заборы крови.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Контроль ЦВД, </a:t>
            </a:r>
            <a:r>
              <a:rPr lang="en-US" sz="2000">
                <a:latin typeface="Arial" charset="0"/>
              </a:rPr>
              <a:t>svO2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 err="1">
                <a:latin typeface="Arial" charset="0"/>
              </a:rPr>
              <a:t>Интраоперационный</a:t>
            </a:r>
            <a:r>
              <a:rPr lang="ru-RU" sz="2000" dirty="0">
                <a:latin typeface="Arial" charset="0"/>
              </a:rPr>
              <a:t> венозный доступ.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Доказательность использования УЗИ</a:t>
            </a:r>
          </a:p>
        </p:txBody>
      </p:sp>
      <p:sp>
        <p:nvSpPr>
          <p:cNvPr id="573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Рутинное использование для установки ЦВ доступов у новорожденных – класс 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Рутинное использование для катетеризации </a:t>
            </a:r>
            <a:r>
              <a:rPr lang="en-US" sz="2000" dirty="0">
                <a:latin typeface="Arial" charset="0"/>
              </a:rPr>
              <a:t>VJI </a:t>
            </a:r>
            <a:r>
              <a:rPr lang="ru-RU" sz="2000" dirty="0">
                <a:latin typeface="Arial" charset="0"/>
              </a:rPr>
              <a:t>у новорожденных – класс А.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Скрининг для определения места пункции – класс 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Рутинное использование для катетеризации </a:t>
            </a:r>
            <a:r>
              <a:rPr lang="en-US" sz="2000" dirty="0">
                <a:latin typeface="Arial" charset="0"/>
              </a:rPr>
              <a:t>VF </a:t>
            </a:r>
            <a:r>
              <a:rPr lang="ru-RU" sz="2000" dirty="0">
                <a:latin typeface="Arial" charset="0"/>
              </a:rPr>
              <a:t>у новорожденных – класс </a:t>
            </a:r>
            <a:r>
              <a:rPr lang="en-US" sz="2000" dirty="0">
                <a:latin typeface="Arial" charset="0"/>
              </a:rPr>
              <a:t>B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Диагностика </a:t>
            </a:r>
            <a:r>
              <a:rPr lang="ru-RU" sz="2000" dirty="0" err="1">
                <a:latin typeface="Arial" charset="0"/>
              </a:rPr>
              <a:t>осложненений</a:t>
            </a:r>
            <a:r>
              <a:rPr lang="ru-RU" sz="2000" dirty="0">
                <a:latin typeface="Arial" charset="0"/>
              </a:rPr>
              <a:t> – класс </a:t>
            </a:r>
            <a:r>
              <a:rPr lang="en-US" sz="2000" dirty="0">
                <a:latin typeface="Arial" charset="0"/>
              </a:rPr>
              <a:t>B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Скрининг </a:t>
            </a:r>
            <a:r>
              <a:rPr lang="en-US" sz="2000" dirty="0">
                <a:latin typeface="Arial" charset="0"/>
              </a:rPr>
              <a:t>VSC </a:t>
            </a:r>
            <a:r>
              <a:rPr lang="ru-RU" sz="2000" dirty="0">
                <a:latin typeface="Arial" charset="0"/>
              </a:rPr>
              <a:t>у новорожденных – класс </a:t>
            </a:r>
            <a:r>
              <a:rPr lang="en-US" sz="2000" dirty="0">
                <a:latin typeface="Arial" charset="0"/>
              </a:rPr>
              <a:t>C</a:t>
            </a:r>
            <a:r>
              <a:rPr lang="ru-RU" sz="2000" dirty="0">
                <a:latin typeface="Arial" charset="0"/>
              </a:rPr>
              <a:t>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Техника </a:t>
            </a:r>
            <a:r>
              <a:rPr lang="en-US" sz="2800" b="1">
                <a:latin typeface="Arial" charset="0"/>
              </a:rPr>
              <a:t>Out of plane (OOP)</a:t>
            </a:r>
            <a:endParaRPr lang="ru-RU" sz="2800" b="1">
              <a:latin typeface="Arial" charset="0"/>
            </a:endParaRPr>
          </a:p>
        </p:txBody>
      </p:sp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Хороший анатомический обзор.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Хорошая координация глаз и рук.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Видно только кончик иглы.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Компрессия стенок сосуда.</a:t>
            </a:r>
          </a:p>
          <a:p>
            <a:pPr eaLnBrk="1" hangingPunct="1">
              <a:buNone/>
            </a:pPr>
            <a:endParaRPr lang="ru-RU" sz="1600" dirty="0">
              <a:latin typeface="Arial" charset="0"/>
            </a:endParaRPr>
          </a:p>
          <a:p>
            <a:pPr eaLnBrk="1" hangingPunct="1">
              <a:buFontTx/>
              <a:buNone/>
            </a:pPr>
            <a:endParaRPr lang="ru-RU" sz="1400" b="1" dirty="0"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142" t="17008" r="6520" b="11843"/>
          <a:stretch>
            <a:fillRect/>
          </a:stretch>
        </p:blipFill>
        <p:spPr bwMode="auto">
          <a:xfrm>
            <a:off x="971600" y="2564904"/>
            <a:ext cx="5989640" cy="365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Техника </a:t>
            </a:r>
            <a:r>
              <a:rPr lang="en-US" sz="2800" b="1">
                <a:latin typeface="Arial" charset="0"/>
              </a:rPr>
              <a:t>In plane (IP)</a:t>
            </a:r>
            <a:endParaRPr lang="ru-RU" sz="2800" b="1">
              <a:latin typeface="Arial" charset="0"/>
            </a:endParaRPr>
          </a:p>
        </p:txBody>
      </p:sp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Игла видна на всем протяжении.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Хуже координация глаз и рук.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Потеря визуализации иглы </a:t>
            </a:r>
            <a:r>
              <a:rPr lang="ru-RU" sz="1400" dirty="0">
                <a:latin typeface="Arial" charset="0"/>
              </a:rPr>
              <a:t>(Ганновер, детская клиника </a:t>
            </a:r>
            <a:r>
              <a:rPr lang="ru-RU" sz="1400" dirty="0" err="1">
                <a:latin typeface="Arial" charset="0"/>
              </a:rPr>
              <a:t>ауф</a:t>
            </a:r>
            <a:r>
              <a:rPr lang="ru-RU" sz="1400" dirty="0">
                <a:latin typeface="Arial" charset="0"/>
              </a:rPr>
              <a:t> </a:t>
            </a:r>
            <a:r>
              <a:rPr lang="ru-RU" sz="1400" dirty="0" err="1">
                <a:latin typeface="Arial" charset="0"/>
              </a:rPr>
              <a:t>дер</a:t>
            </a:r>
            <a:r>
              <a:rPr lang="ru-RU" sz="1400" dirty="0">
                <a:latin typeface="Arial" charset="0"/>
              </a:rPr>
              <a:t> </a:t>
            </a:r>
            <a:r>
              <a:rPr lang="ru-RU" sz="1400" dirty="0" err="1">
                <a:latin typeface="Arial" charset="0"/>
              </a:rPr>
              <a:t>Бульт</a:t>
            </a:r>
            <a:r>
              <a:rPr lang="ru-RU" sz="1400" dirty="0">
                <a:latin typeface="Arial" charset="0"/>
              </a:rPr>
              <a:t>).</a:t>
            </a:r>
          </a:p>
          <a:p>
            <a:pPr eaLnBrk="1" hangingPunct="1">
              <a:buNone/>
            </a:pPr>
            <a:endParaRPr lang="ru-RU" sz="1600" dirty="0"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6677" r="5008" b="11843"/>
          <a:stretch>
            <a:fillRect/>
          </a:stretch>
        </p:blipFill>
        <p:spPr bwMode="auto">
          <a:xfrm>
            <a:off x="1763688" y="2348880"/>
            <a:ext cx="5790712" cy="372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Особенности у недоношенных и доношенных новорожденных</a:t>
            </a:r>
          </a:p>
        </p:txBody>
      </p:sp>
      <p:sp>
        <p:nvSpPr>
          <p:cNvPr id="552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VJI </a:t>
            </a:r>
            <a:r>
              <a:rPr lang="ru-RU" sz="2000" dirty="0">
                <a:latin typeface="Arial" charset="0"/>
              </a:rPr>
              <a:t>и </a:t>
            </a:r>
            <a:r>
              <a:rPr lang="en-US" sz="2000" dirty="0">
                <a:latin typeface="Arial" charset="0"/>
              </a:rPr>
              <a:t>VF </a:t>
            </a:r>
            <a:r>
              <a:rPr lang="ru-RU" sz="2000" dirty="0">
                <a:latin typeface="Arial" charset="0"/>
              </a:rPr>
              <a:t>мобильны.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Вены сжимаются иглой.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ООР </a:t>
            </a:r>
            <a:r>
              <a:rPr lang="en-US" sz="2000" dirty="0">
                <a:latin typeface="Arial" charset="0"/>
              </a:rPr>
              <a:t>(out of plane): </a:t>
            </a:r>
            <a:r>
              <a:rPr lang="ru-RU" sz="2000" dirty="0">
                <a:latin typeface="Arial" charset="0"/>
              </a:rPr>
              <a:t>игла почти не видна.</a:t>
            </a:r>
          </a:p>
          <a:p>
            <a:pPr eaLnBrk="1" hangingPunct="1">
              <a:buFontTx/>
              <a:buChar char="-"/>
            </a:pPr>
            <a:r>
              <a:rPr lang="en-US" sz="2000" dirty="0">
                <a:latin typeface="Arial" charset="0"/>
              </a:rPr>
              <a:t>IP (in plane</a:t>
            </a:r>
            <a:r>
              <a:rPr lang="ru-RU" sz="2000" dirty="0">
                <a:latin typeface="Arial" charset="0"/>
              </a:rPr>
              <a:t>): мало места, </a:t>
            </a:r>
            <a:r>
              <a:rPr lang="en-US" sz="2000" dirty="0">
                <a:latin typeface="Arial" charset="0"/>
              </a:rPr>
              <a:t>A/V</a:t>
            </a:r>
            <a:r>
              <a:rPr lang="ru-RU" sz="2000" dirty="0">
                <a:latin typeface="Arial" charset="0"/>
              </a:rPr>
              <a:t> легко спутать.</a:t>
            </a:r>
            <a:endParaRPr lang="en-US" sz="2000" dirty="0">
              <a:latin typeface="Arial" charset="0"/>
            </a:endParaRPr>
          </a:p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800" b="1">
                <a:latin typeface="Arial" charset="0"/>
              </a:rPr>
              <a:t>В заключение</a:t>
            </a:r>
            <a:br>
              <a:rPr lang="ru-RU" sz="2800" b="1">
                <a:latin typeface="Arial" charset="0"/>
              </a:rPr>
            </a:br>
            <a:endParaRPr lang="ru-RU" sz="2800" b="1">
              <a:latin typeface="Arial" charset="0"/>
            </a:endParaRPr>
          </a:p>
        </p:txBody>
      </p:sp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Минимизировать </a:t>
            </a:r>
            <a:r>
              <a:rPr lang="ru-RU" sz="2000" dirty="0" err="1">
                <a:latin typeface="Arial" charset="0"/>
              </a:rPr>
              <a:t>ятрогенные</a:t>
            </a:r>
            <a:r>
              <a:rPr lang="ru-RU" sz="2000" dirty="0">
                <a:latin typeface="Arial" charset="0"/>
              </a:rPr>
              <a:t> осложнения.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Подготовка персонала.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Доступы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Материалы. 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Асептика.</a:t>
            </a:r>
          </a:p>
          <a:p>
            <a:pPr eaLnBrk="1" hangingPunct="1">
              <a:buFontTx/>
              <a:buChar char="-"/>
            </a:pPr>
            <a:r>
              <a:rPr lang="ru-RU" sz="2000" dirty="0">
                <a:latin typeface="Arial" charset="0"/>
              </a:rPr>
              <a:t>УЗ – контроль: 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безопаснее пункция.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меньше попыток пункций.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меньше риск инфицирования.</a:t>
            </a:r>
          </a:p>
          <a:p>
            <a:pPr eaLnBrk="1" hangingPunct="1">
              <a:buFontTx/>
              <a:buChar char="-"/>
            </a:pPr>
            <a:r>
              <a:rPr lang="ru-RU" sz="1600" dirty="0">
                <a:latin typeface="Arial" charset="0"/>
              </a:rPr>
              <a:t>улучшение качества.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7685" t="8220" r="10835" b="1606"/>
          <a:stretch>
            <a:fillRect/>
          </a:stretch>
        </p:blipFill>
        <p:spPr bwMode="auto">
          <a:xfrm>
            <a:off x="3995936" y="1844824"/>
            <a:ext cx="3259607" cy="480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ru-RU" sz="2800" b="1" dirty="0">
                <a:latin typeface="Arial" charset="0"/>
              </a:rPr>
              <a:t>Спасибо за внимание!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6173" t="10961" r="12094" b="30362"/>
          <a:stretch>
            <a:fillRect/>
          </a:stretch>
        </p:blipFill>
        <p:spPr bwMode="auto">
          <a:xfrm>
            <a:off x="827584" y="1052736"/>
            <a:ext cx="7761077" cy="55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z="2800" b="1">
              <a:latin typeface="Arial" charset="0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z="2800" b="1">
              <a:latin typeface="Arial" charset="0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 eaLnBrk="1" hangingPunct="1">
              <a:buFontTx/>
              <a:buChar char="-"/>
            </a:pPr>
            <a:endParaRPr lang="ru-RU" sz="2000" dirty="0"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400" b="1">
                <a:latin typeface="Arial" charset="0"/>
              </a:rPr>
              <a:t>Осложнения КЦВ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algn="just" eaLnBrk="1" hangingPunct="1"/>
            <a:r>
              <a:rPr lang="ru-RU" sz="2400" dirty="0">
                <a:latin typeface="Arial" charset="0"/>
              </a:rPr>
              <a:t>Пневмоторакс (при пункции </a:t>
            </a:r>
            <a:r>
              <a:rPr lang="en-US" sz="2400" dirty="0">
                <a:latin typeface="Arial" charset="0"/>
              </a:rPr>
              <a:t>v. </a:t>
            </a:r>
            <a:r>
              <a:rPr lang="en-US" sz="2400" dirty="0" err="1">
                <a:latin typeface="Arial" charset="0"/>
              </a:rPr>
              <a:t>subclavia</a:t>
            </a:r>
            <a:r>
              <a:rPr lang="en-US" sz="2400" dirty="0">
                <a:latin typeface="Arial" charset="0"/>
              </a:rPr>
              <a:t>, v.</a:t>
            </a:r>
            <a:r>
              <a:rPr lang="ru-RU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jugul</a:t>
            </a:r>
            <a:r>
              <a:rPr lang="en-US" sz="2400" dirty="0">
                <a:latin typeface="Arial" charset="0"/>
              </a:rPr>
              <a:t>.</a:t>
            </a:r>
            <a:r>
              <a:rPr lang="ru-RU" sz="2400" dirty="0">
                <a:latin typeface="Arial" charset="0"/>
              </a:rPr>
              <a:t> </a:t>
            </a:r>
            <a:r>
              <a:rPr lang="en-US" sz="2400" dirty="0">
                <a:latin typeface="Arial" charset="0"/>
              </a:rPr>
              <a:t>int.)</a:t>
            </a:r>
            <a:r>
              <a:rPr lang="ru-RU" sz="2400" dirty="0">
                <a:latin typeface="Arial" charset="0"/>
              </a:rPr>
              <a:t>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Гематомы.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Гемоторакс.</a:t>
            </a:r>
          </a:p>
          <a:p>
            <a:pPr algn="just" eaLnBrk="1" hangingPunct="1"/>
            <a:r>
              <a:rPr lang="ru-RU" sz="2400" dirty="0" err="1">
                <a:latin typeface="Arial" charset="0"/>
              </a:rPr>
              <a:t>Гидромедиастинум</a:t>
            </a:r>
            <a:r>
              <a:rPr lang="en-US" sz="2400" dirty="0">
                <a:latin typeface="Arial" charset="0"/>
              </a:rPr>
              <a:t>/</a:t>
            </a:r>
            <a:r>
              <a:rPr lang="ru-RU" sz="2400" dirty="0">
                <a:latin typeface="Arial" charset="0"/>
              </a:rPr>
              <a:t>гидроторакс.</a:t>
            </a:r>
          </a:p>
          <a:p>
            <a:pPr algn="just" eaLnBrk="1" hangingPunct="1"/>
            <a:r>
              <a:rPr lang="ru-RU" sz="2400" dirty="0" err="1">
                <a:latin typeface="Arial" charset="0"/>
              </a:rPr>
              <a:t>Гидроперикард</a:t>
            </a:r>
            <a:r>
              <a:rPr lang="ru-RU" sz="2400" dirty="0">
                <a:latin typeface="Arial" charset="0"/>
              </a:rPr>
              <a:t>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Воздушная эмболия.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Аритмии.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Инфекции.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Повреждения нервов.</a:t>
            </a:r>
          </a:p>
          <a:p>
            <a:pPr algn="just" eaLnBrk="1" hangingPunct="1"/>
            <a:r>
              <a:rPr lang="ru-RU" sz="2400" dirty="0">
                <a:latin typeface="Arial" charset="0"/>
              </a:rPr>
              <a:t>Тромбозы крупных вен.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/>
              <a:t>ЦВК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marL="812800" indent="-812800" eaLnBrk="1" hangingPunct="1">
              <a:buFontTx/>
              <a:buAutoNum type="romanUcPeriod"/>
            </a:pPr>
            <a:r>
              <a:rPr lang="ru-RU" sz="2000" dirty="0" err="1"/>
              <a:t>Досту</a:t>
            </a:r>
            <a:r>
              <a:rPr lang="en-US" sz="2000" dirty="0"/>
              <a:t>п</a:t>
            </a:r>
            <a:r>
              <a:rPr lang="ru-RU" sz="2000" dirty="0"/>
              <a:t> через центральную вену</a:t>
            </a:r>
            <a:r>
              <a:rPr lang="en-US" sz="2000" dirty="0"/>
              <a:t>:</a:t>
            </a:r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V. </a:t>
            </a:r>
            <a:r>
              <a:rPr lang="en-US" sz="2000" dirty="0" err="1"/>
              <a:t>subclavia</a:t>
            </a:r>
            <a:r>
              <a:rPr lang="en-US" sz="2000" dirty="0"/>
              <a:t>/ v. </a:t>
            </a:r>
            <a:r>
              <a:rPr lang="en-US" sz="2000" dirty="0" err="1"/>
              <a:t>brachiocefalica</a:t>
            </a:r>
            <a:r>
              <a:rPr lang="en-US" sz="2000" dirty="0"/>
              <a:t> 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V. </a:t>
            </a:r>
            <a:r>
              <a:rPr lang="en-US" sz="2000" dirty="0" err="1"/>
              <a:t>Jugularis</a:t>
            </a:r>
            <a:r>
              <a:rPr lang="en-US" sz="2000" dirty="0"/>
              <a:t> </a:t>
            </a:r>
            <a:r>
              <a:rPr lang="en-US" sz="2000" dirty="0" err="1"/>
              <a:t>interna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None/>
            </a:pPr>
            <a:r>
              <a:rPr lang="en-US" sz="2000" dirty="0"/>
              <a:t>II. </a:t>
            </a:r>
            <a:r>
              <a:rPr lang="ru-RU" sz="2000" dirty="0"/>
              <a:t>          </a:t>
            </a:r>
            <a:r>
              <a:rPr lang="ru-RU" sz="2000" dirty="0" err="1"/>
              <a:t>Досту</a:t>
            </a:r>
            <a:r>
              <a:rPr lang="en-US" sz="2000" dirty="0"/>
              <a:t>п</a:t>
            </a:r>
            <a:r>
              <a:rPr lang="ru-RU" sz="2000" dirty="0"/>
              <a:t> через периферическую вену</a:t>
            </a:r>
            <a:r>
              <a:rPr lang="en-US" sz="2000" dirty="0"/>
              <a:t>:</a:t>
            </a:r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V. </a:t>
            </a:r>
            <a:r>
              <a:rPr lang="en-US" sz="2000" dirty="0" err="1"/>
              <a:t>Femoralis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V. </a:t>
            </a:r>
            <a:r>
              <a:rPr lang="en-US" sz="2000" dirty="0" err="1"/>
              <a:t>Axillaris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V. </a:t>
            </a:r>
            <a:r>
              <a:rPr lang="en-US" sz="2000" dirty="0" err="1"/>
              <a:t>jugularis</a:t>
            </a:r>
            <a:r>
              <a:rPr lang="en-US" sz="2000" dirty="0"/>
              <a:t> </a:t>
            </a:r>
            <a:r>
              <a:rPr lang="en-US" sz="2000" dirty="0" err="1"/>
              <a:t>externa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Char char="-"/>
            </a:pPr>
            <a:r>
              <a:rPr lang="en-US" sz="2000" dirty="0"/>
              <a:t>Vv. basilica &amp; </a:t>
            </a:r>
            <a:r>
              <a:rPr lang="en-US" sz="2000" dirty="0" err="1"/>
              <a:t>cefalica</a:t>
            </a:r>
            <a:r>
              <a:rPr lang="en-US" sz="2000" dirty="0"/>
              <a:t>, </a:t>
            </a:r>
            <a:r>
              <a:rPr lang="en-US" sz="2000" dirty="0" err="1"/>
              <a:t>temporalis</a:t>
            </a:r>
            <a:r>
              <a:rPr lang="en-US" sz="2000" dirty="0"/>
              <a:t>, </a:t>
            </a:r>
            <a:r>
              <a:rPr lang="en-US" sz="2000" dirty="0" err="1"/>
              <a:t>v.saphena</a:t>
            </a:r>
            <a:r>
              <a:rPr lang="en-US" sz="2000" dirty="0"/>
              <a:t> magna (PICC)</a:t>
            </a:r>
            <a:r>
              <a:rPr lang="ru-RU" sz="2000" dirty="0"/>
              <a:t>.</a:t>
            </a:r>
            <a:endParaRPr lang="en-US" sz="2000" dirty="0"/>
          </a:p>
          <a:p>
            <a:pPr marL="812800" indent="-812800" eaLnBrk="1" hangingPunct="1">
              <a:buFontTx/>
              <a:buNone/>
            </a:pPr>
            <a:endParaRPr lang="en-US" sz="2000" dirty="0"/>
          </a:p>
          <a:p>
            <a:pPr marL="812800" indent="-812800" eaLnBrk="1" hangingPunct="1">
              <a:buFontTx/>
              <a:buAutoNum type="romanUcPeriod"/>
            </a:pPr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Катетеризация пупочной вены (</a:t>
            </a:r>
            <a:r>
              <a:rPr lang="en-US" sz="2400" b="1" dirty="0">
                <a:latin typeface="Arial" charset="0"/>
              </a:rPr>
              <a:t>VU)</a:t>
            </a:r>
            <a:endParaRPr lang="ru-RU" sz="2400" b="1" dirty="0">
              <a:latin typeface="Arial" charset="0"/>
            </a:endParaRPr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z="2000" dirty="0">
                <a:latin typeface="Arial" charset="0"/>
              </a:rPr>
              <a:t>Показания: экстренный	 доступ при реанимации новорожденных, введение катехоламинов, </a:t>
            </a:r>
            <a:r>
              <a:rPr lang="ru-RU" sz="2000" dirty="0" err="1">
                <a:latin typeface="Arial" charset="0"/>
              </a:rPr>
              <a:t>гемодилюция</a:t>
            </a:r>
            <a:r>
              <a:rPr lang="ru-RU" sz="2000" dirty="0">
                <a:latin typeface="Arial" charset="0"/>
              </a:rPr>
              <a:t> или –концентрация, ОЗПК </a:t>
            </a:r>
          </a:p>
          <a:p>
            <a:pPr eaLnBrk="1" hangingPunct="1">
              <a:buFont typeface="Arial" charset="0"/>
              <a:buNone/>
            </a:pPr>
            <a:endParaRPr lang="ru-RU" sz="2000" dirty="0">
              <a:latin typeface="Arial" charset="0"/>
            </a:endParaRPr>
          </a:p>
        </p:txBody>
      </p:sp>
      <p:graphicFrame>
        <p:nvGraphicFramePr>
          <p:cNvPr id="27663" name="Group 15"/>
          <p:cNvGraphicFramePr>
            <a:graphicFrameLocks noGrp="1"/>
          </p:cNvGraphicFramePr>
          <p:nvPr/>
        </p:nvGraphicFramePr>
        <p:xfrm>
          <a:off x="1524000" y="2852738"/>
          <a:ext cx="6096000" cy="2816352"/>
        </p:xfrm>
        <a:graphic>
          <a:graphicData uri="http://schemas.openxmlformats.org/drawingml/2006/table">
            <a:tbl>
              <a:tblPr/>
              <a:tblGrid>
                <a:gridCol w="1319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76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Вес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Ориентировочная глубина введения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катетера (+ пупочное кольцо)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 кг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 кг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 кг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 кг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 см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 см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 см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 см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Содержимое 2"/>
          <p:cNvSpPr>
            <a:spLocks noGrp="1"/>
          </p:cNvSpPr>
          <p:nvPr>
            <p:ph idx="4294967295"/>
          </p:nvPr>
        </p:nvSpPr>
        <p:spPr>
          <a:xfrm>
            <a:off x="395288" y="1639888"/>
            <a:ext cx="8362950" cy="5218112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endParaRPr lang="en-US" sz="2400"/>
          </a:p>
          <a:p>
            <a:pPr algn="just" eaLnBrk="1" hangingPunct="1">
              <a:buFont typeface="Arial" charset="0"/>
              <a:buNone/>
            </a:pPr>
            <a:endParaRPr lang="ru-RU" sz="2400"/>
          </a:p>
        </p:txBody>
      </p:sp>
      <p:pic>
        <p:nvPicPr>
          <p:cNvPr id="70659" name="Picture 3" descr="IMG_20210928_150806"/>
          <p:cNvPicPr>
            <a:picLocks noChangeAspect="1" noChangeArrowheads="1"/>
          </p:cNvPicPr>
          <p:nvPr/>
        </p:nvPicPr>
        <p:blipFill>
          <a:blip r:embed="rId2" cstate="print"/>
          <a:srcRect l="1578" t="5254" b="6551"/>
          <a:stretch>
            <a:fillRect/>
          </a:stretch>
        </p:blipFill>
        <p:spPr bwMode="auto">
          <a:xfrm>
            <a:off x="755650" y="981075"/>
            <a:ext cx="7504113" cy="504348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dirty="0">
                <a:latin typeface="Arial" charset="0"/>
              </a:rPr>
              <a:t>Контроль положения катетера</a:t>
            </a:r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Если кровь не </a:t>
            </a:r>
            <a:r>
              <a:rPr lang="ru-RU" sz="2000" dirty="0" err="1">
                <a:latin typeface="Arial" charset="0"/>
              </a:rPr>
              <a:t>аспирируется</a:t>
            </a:r>
            <a:r>
              <a:rPr lang="ru-RU" sz="2000" dirty="0">
                <a:latin typeface="Arial" charset="0"/>
              </a:rPr>
              <a:t> по катетеру, скорее всего, он находится в сосудах печени. При проведении реанимационных мероприятий катетер вводят на глубину около 5 см, возможно введение </a:t>
            </a:r>
            <a:r>
              <a:rPr lang="ru-RU" sz="2000" dirty="0" err="1">
                <a:latin typeface="Arial" charset="0"/>
              </a:rPr>
              <a:t>вазоактивных</a:t>
            </a:r>
            <a:r>
              <a:rPr lang="ru-RU" sz="2000" dirty="0">
                <a:latin typeface="Arial" charset="0"/>
              </a:rPr>
              <a:t> препаратов.</a:t>
            </a:r>
          </a:p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В любом случае следует рентгенологически контролировать положение катетера. Корректное положение – несколько выше диафрагмы.</a:t>
            </a:r>
          </a:p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Осложнения: перфорация сосуда, перфорация сердца с </a:t>
            </a:r>
            <a:r>
              <a:rPr lang="ru-RU" sz="2000" dirty="0" err="1">
                <a:latin typeface="Arial" charset="0"/>
              </a:rPr>
              <a:t>гидроперикардом</a:t>
            </a:r>
            <a:r>
              <a:rPr lang="ru-RU" sz="2000" dirty="0">
                <a:latin typeface="Arial" charset="0"/>
              </a:rPr>
              <a:t>, инфекция, тромбозы.</a:t>
            </a:r>
          </a:p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При нахождении катетера более 2-х часов – </a:t>
            </a:r>
            <a:r>
              <a:rPr lang="ru-RU" sz="2000" dirty="0" err="1">
                <a:latin typeface="Arial" charset="0"/>
              </a:rPr>
              <a:t>АБ-профилактика</a:t>
            </a:r>
            <a:r>
              <a:rPr lang="ru-RU" sz="2000" dirty="0">
                <a:latin typeface="Arial" charset="0"/>
              </a:rPr>
              <a:t> (</a:t>
            </a:r>
            <a:r>
              <a:rPr lang="ru-RU" sz="2000" dirty="0" err="1">
                <a:latin typeface="Arial" charset="0"/>
              </a:rPr>
              <a:t>тазобактам</a:t>
            </a:r>
            <a:r>
              <a:rPr lang="ru-RU" sz="2000" dirty="0">
                <a:latin typeface="Arial" charset="0"/>
              </a:rPr>
              <a:t> </a:t>
            </a:r>
            <a:r>
              <a:rPr lang="en-US" sz="2000" dirty="0">
                <a:latin typeface="Arial" charset="0"/>
              </a:rPr>
              <a:t>etc), </a:t>
            </a:r>
            <a:r>
              <a:rPr lang="ru-RU" sz="2000" dirty="0">
                <a:latin typeface="Arial" charset="0"/>
              </a:rPr>
              <a:t>далее – контроль С-РБ.</a:t>
            </a:r>
          </a:p>
          <a:p>
            <a:pPr eaLnBrk="1" hangingPunct="1">
              <a:buFont typeface="Arial" charset="0"/>
              <a:buNone/>
            </a:pPr>
            <a:r>
              <a:rPr lang="ru-RU" sz="2000" dirty="0">
                <a:latin typeface="Arial" charset="0"/>
              </a:rPr>
              <a:t>Длительность нахождения катетера:  1- 14 </a:t>
            </a:r>
            <a:r>
              <a:rPr lang="ru-RU" sz="2000" dirty="0" err="1">
                <a:latin typeface="Arial" charset="0"/>
              </a:rPr>
              <a:t>сут</a:t>
            </a:r>
            <a:r>
              <a:rPr lang="ru-RU" sz="2000" dirty="0"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</TotalTime>
  <Words>1627</Words>
  <Application>Microsoft Office PowerPoint</Application>
  <PresentationFormat>Экран (4:3)</PresentationFormat>
  <Paragraphs>232</Paragraphs>
  <Slides>47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Arial</vt:lpstr>
      <vt:lpstr>Calibri</vt:lpstr>
      <vt:lpstr>Times New Roman</vt:lpstr>
      <vt:lpstr>Тема Office</vt:lpstr>
      <vt:lpstr>Аспекты минимально-инвазивной катетеризации центральных вен Коваль С.Н.  </vt:lpstr>
      <vt:lpstr>Катетеризация центральных вен (КЦВ)</vt:lpstr>
      <vt:lpstr>Показания</vt:lpstr>
      <vt:lpstr>Показания для КЦВ у недоношенных и доношенных новорожденных</vt:lpstr>
      <vt:lpstr>Осложнения КЦВ</vt:lpstr>
      <vt:lpstr>ЦВК</vt:lpstr>
      <vt:lpstr>Катетеризация пупочной вены (VU)</vt:lpstr>
      <vt:lpstr>Презентация PowerPoint</vt:lpstr>
      <vt:lpstr>Контроль положения катетера</vt:lpstr>
      <vt:lpstr>Презентация PowerPoint</vt:lpstr>
      <vt:lpstr>Рекомендации по установке катетеров через ПВ в центральные в неонатологии (PICC) </vt:lpstr>
      <vt:lpstr>Подготовка</vt:lpstr>
      <vt:lpstr>Cтрого асептические условия </vt:lpstr>
      <vt:lpstr>Фиксация</vt:lpstr>
      <vt:lpstr>ЦВК</vt:lpstr>
      <vt:lpstr>Замечания по гигиене</vt:lpstr>
      <vt:lpstr>Осложнения</vt:lpstr>
      <vt:lpstr>Subclavia vs Jugularis vs Femoralis</vt:lpstr>
      <vt:lpstr>Частота осложнений</vt:lpstr>
      <vt:lpstr>Факторы риска осложнений</vt:lpstr>
      <vt:lpstr>Уменьшение количества осложнений</vt:lpstr>
      <vt:lpstr>V. femoralis</vt:lpstr>
      <vt:lpstr>Презентация PowerPoint</vt:lpstr>
      <vt:lpstr>Презентация PowerPoint</vt:lpstr>
      <vt:lpstr>Презентация PowerPoint</vt:lpstr>
      <vt:lpstr> </vt:lpstr>
      <vt:lpstr>V. axillaris</vt:lpstr>
      <vt:lpstr>Презентация PowerPoint</vt:lpstr>
      <vt:lpstr>Презентация PowerPoint</vt:lpstr>
      <vt:lpstr>Презентация PowerPoint</vt:lpstr>
      <vt:lpstr>Презентация PowerPoint</vt:lpstr>
      <vt:lpstr>V. jugularis externa</vt:lpstr>
      <vt:lpstr>Презентация PowerPoint</vt:lpstr>
      <vt:lpstr>Презентация PowerPoint</vt:lpstr>
      <vt:lpstr>Презентация PowerPoint</vt:lpstr>
      <vt:lpstr>Центральное венозное давление (ЦВД) </vt:lpstr>
      <vt:lpstr>Возможности измерения ЦВД у новорожденных</vt:lpstr>
      <vt:lpstr>УЗИ</vt:lpstr>
      <vt:lpstr>Преимущества сонографии для проведения пункции сосудов</vt:lpstr>
      <vt:lpstr>Доказательность использования УЗИ</vt:lpstr>
      <vt:lpstr>Техника Out of plane (OOP)</vt:lpstr>
      <vt:lpstr>Техника In plane (IP)</vt:lpstr>
      <vt:lpstr>Особенности у недоношенных и доношенных новорожденных</vt:lpstr>
      <vt:lpstr>В заключение </vt:lpstr>
      <vt:lpstr>Спасибо за внимание!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  АНЕСТЕЗИОЛОГИЧЕСКОГО  ОБЕСПЕЧЕНИЯ</dc:title>
  <dc:creator>Kulagin Alexey E.</dc:creator>
  <cp:lastModifiedBy>Admin</cp:lastModifiedBy>
  <cp:revision>274</cp:revision>
  <dcterms:created xsi:type="dcterms:W3CDTF">2014-10-07T15:44:21Z</dcterms:created>
  <dcterms:modified xsi:type="dcterms:W3CDTF">2022-03-25T11:52:32Z</dcterms:modified>
</cp:coreProperties>
</file>